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57" r:id="rId3"/>
    <p:sldId id="258" r:id="rId4"/>
    <p:sldId id="292" r:id="rId5"/>
    <p:sldId id="259" r:id="rId6"/>
    <p:sldId id="272" r:id="rId7"/>
    <p:sldId id="270" r:id="rId8"/>
    <p:sldId id="293" r:id="rId9"/>
    <p:sldId id="277" r:id="rId10"/>
    <p:sldId id="274" r:id="rId11"/>
    <p:sldId id="294" r:id="rId12"/>
    <p:sldId id="276" r:id="rId13"/>
    <p:sldId id="271" r:id="rId14"/>
    <p:sldId id="275" r:id="rId15"/>
    <p:sldId id="279" r:id="rId16"/>
    <p:sldId id="280" r:id="rId17"/>
    <p:sldId id="281" r:id="rId18"/>
    <p:sldId id="282" r:id="rId19"/>
    <p:sldId id="283" r:id="rId20"/>
    <p:sldId id="273" r:id="rId21"/>
    <p:sldId id="268" r:id="rId22"/>
    <p:sldId id="284" r:id="rId23"/>
    <p:sldId id="285" r:id="rId24"/>
    <p:sldId id="286" r:id="rId25"/>
    <p:sldId id="269" r:id="rId26"/>
    <p:sldId id="260" r:id="rId27"/>
    <p:sldId id="261" r:id="rId28"/>
    <p:sldId id="262" r:id="rId29"/>
    <p:sldId id="263" r:id="rId30"/>
    <p:sldId id="264" r:id="rId31"/>
    <p:sldId id="265" r:id="rId32"/>
    <p:sldId id="288" r:id="rId33"/>
    <p:sldId id="287" r:id="rId34"/>
    <p:sldId id="267" r:id="rId35"/>
    <p:sldId id="289" r:id="rId36"/>
    <p:sldId id="290" r:id="rId37"/>
    <p:sldId id="29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14" autoAdjust="0"/>
  </p:normalViewPr>
  <p:slideViewPr>
    <p:cSldViewPr snapToGrid="0" snapToObjects="1">
      <p:cViewPr>
        <p:scale>
          <a:sx n="79" d="100"/>
          <a:sy n="79" d="100"/>
        </p:scale>
        <p:origin x="-787" y="-144"/>
      </p:cViewPr>
      <p:guideLst>
        <p:guide orient="horz" pos="2160"/>
        <p:guide pos="3840"/>
      </p:guideLst>
    </p:cSldViewPr>
  </p:slideViewPr>
  <p:outlineViewPr>
    <p:cViewPr>
      <p:scale>
        <a:sx n="33" d="100"/>
        <a:sy n="33" d="100"/>
      </p:scale>
      <p:origin x="48" y="2794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5CE4A-EC38-469A-ACF3-29E03C2706B3}" type="datetimeFigureOut">
              <a:rPr lang="en-IN" smtClean="0"/>
              <a:pPr/>
              <a:t>28-11-2023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779C8-6F2F-4800-8537-D7120C3AECF8}" type="slidenum">
              <a:rPr lang="en-IN" smtClean="0"/>
              <a:pPr/>
              <a:t>‹#›</a:t>
            </a:fld>
            <a:endParaRPr lang="en-IN" dirty="0"/>
          </a:p>
        </p:txBody>
      </p:sp>
    </p:spTree>
    <p:extLst>
      <p:ext uri="{BB962C8B-B14F-4D97-AF65-F5344CB8AC3E}">
        <p14:creationId xmlns:p14="http://schemas.microsoft.com/office/powerpoint/2010/main" val="55621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yann.lecun.com/exdb/mnist/train-images-idx3-ubyte.gz"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yann.lecun.com/exdb/mnist/t10k-labels-idx1-ubyte.gz" TargetMode="External"/><Relationship Id="rId5" Type="http://schemas.openxmlformats.org/officeDocument/2006/relationships/hyperlink" Target="http://yann.lecun.com/exdb/mnist/t10k-images-idx3-ubyte.gz" TargetMode="External"/><Relationship Id="rId4" Type="http://schemas.openxmlformats.org/officeDocument/2006/relationships/hyperlink" Target="http://yann.lecun.com/exdb/mnist/train-labels-idx1-ubyte.gz"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Picture</a:t>
            </a:r>
            <a:r>
              <a:rPr lang="en-IN" baseline="0" dirty="0" smtClean="0"/>
              <a:t> from::::::: https://www.google.com/url?sa=i&amp;url=https%3A%2F%2Fwww.udemy.com%2Fjoin%2Flogin-popup%2F&amp;psig=AOvVaw2HjLEvBHzNqpzL2D6cC3NG&amp;ust=1668102113647000&amp;source=images&amp;cd=vfe&amp;ved=0CA0QjRxqFwoTCNC0zeHSofsCFQAAAAAdAAAAABAD</a:t>
            </a:r>
            <a:endParaRPr lang="en-IN" dirty="0"/>
          </a:p>
        </p:txBody>
      </p:sp>
      <p:sp>
        <p:nvSpPr>
          <p:cNvPr id="4" name="Slide Number Placeholder 3"/>
          <p:cNvSpPr>
            <a:spLocks noGrp="1"/>
          </p:cNvSpPr>
          <p:nvPr>
            <p:ph type="sldNum" sz="quarter" idx="10"/>
          </p:nvPr>
        </p:nvSpPr>
        <p:spPr/>
        <p:txBody>
          <a:bodyPr/>
          <a:lstStyle/>
          <a:p>
            <a:fld id="{2AC779C8-6F2F-4800-8537-D7120C3AECF8}" type="slidenum">
              <a:rPr lang="en-IN" smtClean="0"/>
              <a:pPr/>
              <a:t>3</a:t>
            </a:fld>
            <a:endParaRPr lang="en-IN" dirty="0"/>
          </a:p>
        </p:txBody>
      </p:sp>
    </p:spTree>
    <p:extLst>
      <p:ext uri="{BB962C8B-B14F-4D97-AF65-F5344CB8AC3E}">
        <p14:creationId xmlns:p14="http://schemas.microsoft.com/office/powerpoint/2010/main" val="919207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https://clevertap.com/blog/neural-networks/</a:t>
            </a:r>
            <a:endParaRPr lang="en-IN" dirty="0"/>
          </a:p>
        </p:txBody>
      </p:sp>
      <p:sp>
        <p:nvSpPr>
          <p:cNvPr id="4" name="Slide Number Placeholder 3"/>
          <p:cNvSpPr>
            <a:spLocks noGrp="1"/>
          </p:cNvSpPr>
          <p:nvPr>
            <p:ph type="sldNum" sz="quarter" idx="10"/>
          </p:nvPr>
        </p:nvSpPr>
        <p:spPr/>
        <p:txBody>
          <a:bodyPr/>
          <a:lstStyle/>
          <a:p>
            <a:fld id="{2AC779C8-6F2F-4800-8537-D7120C3AECF8}" type="slidenum">
              <a:rPr lang="en-IN" smtClean="0"/>
              <a:pPr/>
              <a:t>5</a:t>
            </a:fld>
            <a:endParaRPr lang="en-IN" dirty="0"/>
          </a:p>
        </p:txBody>
      </p:sp>
    </p:spTree>
    <p:extLst>
      <p:ext uri="{BB962C8B-B14F-4D97-AF65-F5344CB8AC3E}">
        <p14:creationId xmlns:p14="http://schemas.microsoft.com/office/powerpoint/2010/main" val="355331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hlinkClick r:id="rId3"/>
              </a:rPr>
              <a:t>[1]::</a:t>
            </a:r>
          </a:p>
          <a:p>
            <a:r>
              <a:rPr lang="en-IN" dirty="0" smtClean="0">
                <a:hlinkClick r:id="rId3"/>
              </a:rPr>
              <a:t>train-images-idx3-ubyte.gz</a:t>
            </a:r>
            <a:r>
              <a:rPr lang="en-IN" dirty="0" smtClean="0"/>
              <a:t>:  training set images (9912422 bytes)</a:t>
            </a:r>
            <a:br>
              <a:rPr lang="en-IN" dirty="0" smtClean="0"/>
            </a:br>
            <a:r>
              <a:rPr lang="en-IN" dirty="0" smtClean="0">
                <a:hlinkClick r:id="rId4"/>
              </a:rPr>
              <a:t>train-labels-idx1-ubyte.gz</a:t>
            </a:r>
            <a:r>
              <a:rPr lang="en-IN" dirty="0" smtClean="0"/>
              <a:t>:  training set labels (28881 bytes)</a:t>
            </a:r>
            <a:br>
              <a:rPr lang="en-IN" dirty="0" smtClean="0"/>
            </a:br>
            <a:r>
              <a:rPr lang="en-IN" dirty="0" smtClean="0">
                <a:hlinkClick r:id="rId5"/>
              </a:rPr>
              <a:t>t10k-images-idx3-ubyte.gz</a:t>
            </a:r>
            <a:r>
              <a:rPr lang="en-IN" dirty="0" smtClean="0"/>
              <a:t>:   test set images (1648877 bytes)</a:t>
            </a:r>
            <a:br>
              <a:rPr lang="en-IN" dirty="0" smtClean="0"/>
            </a:br>
            <a:r>
              <a:rPr lang="en-IN" dirty="0" smtClean="0">
                <a:hlinkClick r:id="rId6"/>
              </a:rPr>
              <a:t>t10k-labels-idx1-ubyte.gz</a:t>
            </a:r>
            <a:r>
              <a:rPr lang="en-IN" dirty="0" smtClean="0"/>
              <a:t>:   test set labels (4542 bytes)</a:t>
            </a:r>
            <a:endParaRPr lang="en-IN" dirty="0"/>
          </a:p>
        </p:txBody>
      </p:sp>
      <p:sp>
        <p:nvSpPr>
          <p:cNvPr id="4" name="Slide Number Placeholder 3"/>
          <p:cNvSpPr>
            <a:spLocks noGrp="1"/>
          </p:cNvSpPr>
          <p:nvPr>
            <p:ph type="sldNum" sz="quarter" idx="10"/>
          </p:nvPr>
        </p:nvSpPr>
        <p:spPr/>
        <p:txBody>
          <a:bodyPr/>
          <a:lstStyle/>
          <a:p>
            <a:fld id="{2AC779C8-6F2F-4800-8537-D7120C3AECF8}" type="slidenum">
              <a:rPr lang="en-IN" smtClean="0"/>
              <a:pPr/>
              <a:t>7</a:t>
            </a:fld>
            <a:endParaRPr lang="en-IN" dirty="0"/>
          </a:p>
        </p:txBody>
      </p:sp>
    </p:spTree>
    <p:extLst>
      <p:ext uri="{BB962C8B-B14F-4D97-AF65-F5344CB8AC3E}">
        <p14:creationId xmlns:p14="http://schemas.microsoft.com/office/powerpoint/2010/main" val="1679463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wikipedia</a:t>
            </a:r>
            <a:endParaRPr lang="en-IN" dirty="0"/>
          </a:p>
        </p:txBody>
      </p:sp>
      <p:sp>
        <p:nvSpPr>
          <p:cNvPr id="4" name="Slide Number Placeholder 3"/>
          <p:cNvSpPr>
            <a:spLocks noGrp="1"/>
          </p:cNvSpPr>
          <p:nvPr>
            <p:ph type="sldNum" sz="quarter" idx="10"/>
          </p:nvPr>
        </p:nvSpPr>
        <p:spPr/>
        <p:txBody>
          <a:bodyPr/>
          <a:lstStyle/>
          <a:p>
            <a:fld id="{2AC779C8-6F2F-4800-8537-D7120C3AECF8}" type="slidenum">
              <a:rPr lang="en-IN" smtClean="0"/>
              <a:pPr/>
              <a:t>20</a:t>
            </a:fld>
            <a:endParaRPr lang="en-IN" dirty="0"/>
          </a:p>
        </p:txBody>
      </p:sp>
    </p:spTree>
    <p:extLst>
      <p:ext uri="{BB962C8B-B14F-4D97-AF65-F5344CB8AC3E}">
        <p14:creationId xmlns:p14="http://schemas.microsoft.com/office/powerpoint/2010/main" val="427665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3"/>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63D55A-910B-4EC3-98E0-4C5EF749083B}"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dirty="0"/>
              <a:t>IT@HCST</a:t>
            </a:r>
          </a:p>
        </p:txBody>
      </p:sp>
      <p:sp>
        <p:nvSpPr>
          <p:cNvPr id="6" name="Slide Number Placeholder 5"/>
          <p:cNvSpPr>
            <a:spLocks noGrp="1"/>
          </p:cNvSpPr>
          <p:nvPr>
            <p:ph type="sldNum" sz="quarter" idx="12"/>
          </p:nvPr>
        </p:nvSpPr>
        <p:spPr/>
        <p:txBody>
          <a:bodyPr/>
          <a:lstStyle/>
          <a:p>
            <a:fld id="{132D015C-86D2-6E47-B92C-AA3F74A3BB30}" type="slidenum">
              <a:rPr lang="en-US" smtClean="0"/>
              <a:pPr/>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5E4037-1F35-4BFB-BFC6-715B1647F08F}"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dirty="0"/>
              <a:t>IT@HCST</a:t>
            </a:r>
          </a:p>
        </p:txBody>
      </p:sp>
      <p:sp>
        <p:nvSpPr>
          <p:cNvPr id="6" name="Slide Number Placeholder 5"/>
          <p:cNvSpPr>
            <a:spLocks noGrp="1"/>
          </p:cNvSpPr>
          <p:nvPr>
            <p:ph type="sldNum" sz="quarter" idx="12"/>
          </p:nvPr>
        </p:nvSpPr>
        <p:spPr/>
        <p:txBody>
          <a:bodyPr/>
          <a:lstStyle/>
          <a:p>
            <a:fld id="{132D015C-86D2-6E47-B92C-AA3F74A3BB3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550992-F15F-4FC4-83AD-4BFECBB3CE11}"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dirty="0"/>
              <a:t>IT@HCST</a:t>
            </a:r>
          </a:p>
        </p:txBody>
      </p:sp>
      <p:sp>
        <p:nvSpPr>
          <p:cNvPr id="6" name="Slide Number Placeholder 5"/>
          <p:cNvSpPr>
            <a:spLocks noGrp="1"/>
          </p:cNvSpPr>
          <p:nvPr>
            <p:ph type="sldNum" sz="quarter" idx="12"/>
          </p:nvPr>
        </p:nvSpPr>
        <p:spPr/>
        <p:txBody>
          <a:bodyPr/>
          <a:lstStyle/>
          <a:p>
            <a:fld id="{132D015C-86D2-6E47-B92C-AA3F74A3BB3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dirty="0"/>
              <a:t>IT@HCST</a:t>
            </a:r>
          </a:p>
        </p:txBody>
      </p:sp>
      <p:sp>
        <p:nvSpPr>
          <p:cNvPr id="6" name="Slide Number Placeholder 5"/>
          <p:cNvSpPr>
            <a:spLocks noGrp="1"/>
          </p:cNvSpPr>
          <p:nvPr>
            <p:ph type="sldNum" sz="quarter" idx="12"/>
          </p:nvPr>
        </p:nvSpPr>
        <p:spPr/>
        <p:txBody>
          <a:bodyPr/>
          <a:lstStyle/>
          <a:p>
            <a:fld id="{132D015C-86D2-6E47-B92C-AA3F74A3BB3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7"/>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BCB188-E977-48FC-992D-2A346BC6DDB5}"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dirty="0"/>
              <a:t>IT@HCST</a:t>
            </a:r>
          </a:p>
        </p:txBody>
      </p:sp>
      <p:sp>
        <p:nvSpPr>
          <p:cNvPr id="6" name="Slide Number Placeholder 5"/>
          <p:cNvSpPr>
            <a:spLocks noGrp="1"/>
          </p:cNvSpPr>
          <p:nvPr>
            <p:ph type="sldNum" sz="quarter" idx="12"/>
          </p:nvPr>
        </p:nvSpPr>
        <p:spPr/>
        <p:txBody>
          <a:bodyPr/>
          <a:lstStyle/>
          <a:p>
            <a:fld id="{132D015C-86D2-6E47-B92C-AA3F74A3BB30}" type="slidenum">
              <a:rPr lang="en-US" smtClean="0"/>
              <a:pPr/>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8BE3AC-6A30-4571-9FA4-414115DFFC61}" type="datetime2">
              <a:rPr lang="en-US" smtClean="0"/>
              <a:pPr/>
              <a:t>Tuesday, November 28, 2023</a:t>
            </a:fld>
            <a:endParaRPr lang="en-US" dirty="0"/>
          </a:p>
        </p:txBody>
      </p:sp>
      <p:sp>
        <p:nvSpPr>
          <p:cNvPr id="6" name="Footer Placeholder 5"/>
          <p:cNvSpPr>
            <a:spLocks noGrp="1"/>
          </p:cNvSpPr>
          <p:nvPr>
            <p:ph type="ftr" sz="quarter" idx="11"/>
          </p:nvPr>
        </p:nvSpPr>
        <p:spPr/>
        <p:txBody>
          <a:bodyPr/>
          <a:lstStyle/>
          <a:p>
            <a:r>
              <a:rPr lang="en-US" dirty="0"/>
              <a:t>IT@HCST</a:t>
            </a:r>
          </a:p>
        </p:txBody>
      </p:sp>
      <p:sp>
        <p:nvSpPr>
          <p:cNvPr id="7" name="Slide Number Placeholder 6"/>
          <p:cNvSpPr>
            <a:spLocks noGrp="1"/>
          </p:cNvSpPr>
          <p:nvPr>
            <p:ph type="sldNum" sz="quarter" idx="12"/>
          </p:nvPr>
        </p:nvSpPr>
        <p:spPr/>
        <p:txBody>
          <a:bodyPr/>
          <a:lstStyle/>
          <a:p>
            <a:fld id="{132D015C-86D2-6E47-B92C-AA3F74A3BB3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CB8AB2-749F-4A15-A85B-0C3DADFAEFD2}" type="datetime2">
              <a:rPr lang="en-US" smtClean="0"/>
              <a:pPr/>
              <a:t>Tuesday, November 28, 2023</a:t>
            </a:fld>
            <a:endParaRPr lang="en-US" dirty="0"/>
          </a:p>
        </p:txBody>
      </p:sp>
      <p:sp>
        <p:nvSpPr>
          <p:cNvPr id="8" name="Footer Placeholder 7"/>
          <p:cNvSpPr>
            <a:spLocks noGrp="1"/>
          </p:cNvSpPr>
          <p:nvPr>
            <p:ph type="ftr" sz="quarter" idx="11"/>
          </p:nvPr>
        </p:nvSpPr>
        <p:spPr/>
        <p:txBody>
          <a:bodyPr/>
          <a:lstStyle/>
          <a:p>
            <a:r>
              <a:rPr lang="en-US" dirty="0"/>
              <a:t>IT@HCST</a:t>
            </a:r>
          </a:p>
        </p:txBody>
      </p:sp>
      <p:sp>
        <p:nvSpPr>
          <p:cNvPr id="9" name="Slide Number Placeholder 8"/>
          <p:cNvSpPr>
            <a:spLocks noGrp="1"/>
          </p:cNvSpPr>
          <p:nvPr>
            <p:ph type="sldNum" sz="quarter" idx="12"/>
          </p:nvPr>
        </p:nvSpPr>
        <p:spPr/>
        <p:txBody>
          <a:bodyPr/>
          <a:lstStyle/>
          <a:p>
            <a:fld id="{132D015C-86D2-6E47-B92C-AA3F74A3BB30}" type="slidenum">
              <a:rPr lang="en-US" smtClean="0"/>
              <a:pPr/>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459752-FC9C-4EB3-8275-D8FF20169C81}" type="datetime2">
              <a:rPr lang="en-US" smtClean="0"/>
              <a:pPr/>
              <a:t>Tuesday, November 28, 2023</a:t>
            </a:fld>
            <a:endParaRPr lang="en-US" dirty="0"/>
          </a:p>
        </p:txBody>
      </p:sp>
      <p:sp>
        <p:nvSpPr>
          <p:cNvPr id="4" name="Footer Placeholder 3"/>
          <p:cNvSpPr>
            <a:spLocks noGrp="1"/>
          </p:cNvSpPr>
          <p:nvPr>
            <p:ph type="ftr" sz="quarter" idx="11"/>
          </p:nvPr>
        </p:nvSpPr>
        <p:spPr/>
        <p:txBody>
          <a:bodyPr/>
          <a:lstStyle/>
          <a:p>
            <a:r>
              <a:rPr lang="en-US" dirty="0"/>
              <a:t>IT@HCST</a:t>
            </a:r>
          </a:p>
        </p:txBody>
      </p:sp>
      <p:sp>
        <p:nvSpPr>
          <p:cNvPr id="5" name="Slide Number Placeholder 4"/>
          <p:cNvSpPr>
            <a:spLocks noGrp="1"/>
          </p:cNvSpPr>
          <p:nvPr>
            <p:ph type="sldNum" sz="quarter" idx="12"/>
          </p:nvPr>
        </p:nvSpPr>
        <p:spPr/>
        <p:txBody>
          <a:bodyPr/>
          <a:lstStyle/>
          <a:p>
            <a:fld id="{132D015C-86D2-6E47-B92C-AA3F74A3BB3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6E72-EFFC-4FBE-A67B-4C5616CC768C}" type="datetime2">
              <a:rPr lang="en-US" smtClean="0"/>
              <a:pPr/>
              <a:t>Tuesday, November 28, 2023</a:t>
            </a:fld>
            <a:endParaRPr lang="en-US" dirty="0"/>
          </a:p>
        </p:txBody>
      </p:sp>
      <p:sp>
        <p:nvSpPr>
          <p:cNvPr id="3" name="Footer Placeholder 2"/>
          <p:cNvSpPr>
            <a:spLocks noGrp="1"/>
          </p:cNvSpPr>
          <p:nvPr>
            <p:ph type="ftr" sz="quarter" idx="11"/>
          </p:nvPr>
        </p:nvSpPr>
        <p:spPr/>
        <p:txBody>
          <a:bodyPr/>
          <a:lstStyle/>
          <a:p>
            <a:r>
              <a:rPr lang="en-US" dirty="0"/>
              <a:t>IT@HCST</a:t>
            </a:r>
          </a:p>
        </p:txBody>
      </p:sp>
      <p:sp>
        <p:nvSpPr>
          <p:cNvPr id="4" name="Slide Number Placeholder 3"/>
          <p:cNvSpPr>
            <a:spLocks noGrp="1"/>
          </p:cNvSpPr>
          <p:nvPr>
            <p:ph type="sldNum" sz="quarter" idx="12"/>
          </p:nvPr>
        </p:nvSpPr>
        <p:spPr/>
        <p:txBody>
          <a:bodyPr/>
          <a:lstStyle/>
          <a:p>
            <a:fld id="{132D015C-86D2-6E47-B92C-AA3F74A3BB3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5"/>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947F47-6309-4B75-B3FE-6B2C1E963915}" type="datetime2">
              <a:rPr lang="en-US" smtClean="0"/>
              <a:pPr/>
              <a:t>Tuesday, November 28, 2023</a:t>
            </a:fld>
            <a:endParaRPr lang="en-US" dirty="0"/>
          </a:p>
        </p:txBody>
      </p:sp>
      <p:sp>
        <p:nvSpPr>
          <p:cNvPr id="6" name="Footer Placeholder 5"/>
          <p:cNvSpPr>
            <a:spLocks noGrp="1"/>
          </p:cNvSpPr>
          <p:nvPr>
            <p:ph type="ftr" sz="quarter" idx="11"/>
          </p:nvPr>
        </p:nvSpPr>
        <p:spPr/>
        <p:txBody>
          <a:bodyPr/>
          <a:lstStyle/>
          <a:p>
            <a:r>
              <a:rPr lang="en-US" dirty="0"/>
              <a:t>IT@HCST</a:t>
            </a:r>
          </a:p>
        </p:txBody>
      </p:sp>
      <p:sp>
        <p:nvSpPr>
          <p:cNvPr id="7" name="Slide Number Placeholder 6"/>
          <p:cNvSpPr>
            <a:spLocks noGrp="1"/>
          </p:cNvSpPr>
          <p:nvPr>
            <p:ph type="sldNum" sz="quarter" idx="12"/>
          </p:nvPr>
        </p:nvSpPr>
        <p:spPr/>
        <p:txBody>
          <a:bodyPr/>
          <a:lstStyle/>
          <a:p>
            <a:fld id="{132D015C-86D2-6E47-B92C-AA3F74A3BB30}" type="slidenum">
              <a:rPr lang="en-US" smtClean="0"/>
              <a:pPr/>
              <a:t>‹#›</a:t>
            </a:fld>
            <a:endParaRPr lang="en-US" dirty="0"/>
          </a:p>
        </p:txBody>
      </p:sp>
      <p:cxnSp>
        <p:nvCxnSpPr>
          <p:cNvPr id="9" name="Straight Connector 8"/>
          <p:cNvCxnSpPr/>
          <p:nvPr/>
        </p:nvCxnSpPr>
        <p:spPr>
          <a:xfrm rot="5400000">
            <a:off x="912152" y="3579943"/>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9E855-E7C5-4F46-AB2D-9541CF4F7045}" type="datetime2">
              <a:rPr lang="en-US" smtClean="0"/>
              <a:pPr/>
              <a:t>Tuesday, November 28, 2023</a:t>
            </a:fld>
            <a:endParaRPr lang="en-US" dirty="0"/>
          </a:p>
        </p:txBody>
      </p:sp>
      <p:sp>
        <p:nvSpPr>
          <p:cNvPr id="6" name="Footer Placeholder 5"/>
          <p:cNvSpPr>
            <a:spLocks noGrp="1"/>
          </p:cNvSpPr>
          <p:nvPr>
            <p:ph type="ftr" sz="quarter" idx="11"/>
          </p:nvPr>
        </p:nvSpPr>
        <p:spPr/>
        <p:txBody>
          <a:bodyPr/>
          <a:lstStyle/>
          <a:p>
            <a:r>
              <a:rPr lang="en-US" dirty="0"/>
              <a:t>IT@HCST</a:t>
            </a:r>
          </a:p>
        </p:txBody>
      </p:sp>
      <p:sp>
        <p:nvSpPr>
          <p:cNvPr id="7" name="Slide Number Placeholder 6"/>
          <p:cNvSpPr>
            <a:spLocks noGrp="1"/>
          </p:cNvSpPr>
          <p:nvPr>
            <p:ph type="sldNum" sz="quarter" idx="12"/>
          </p:nvPr>
        </p:nvSpPr>
        <p:spPr/>
        <p:txBody>
          <a:bodyPr/>
          <a:lstStyle/>
          <a:p>
            <a:fld id="{132D015C-86D2-6E47-B92C-AA3F74A3BB3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36347925-6E9F-457B-BED8-31C15BB5B863}" type="datetime2">
              <a:rPr lang="en-US" smtClean="0"/>
              <a:pPr/>
              <a:t>Tuesday, November 28, 2023</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r>
              <a:rPr lang="en-US" dirty="0"/>
              <a:t>IT@HCST</a:t>
            </a:r>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132D015C-86D2-6E47-B92C-AA3F74A3BB3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vestopedia.com/articles/trading/11/automated-trading-systems.asp" TargetMode="External"/><Relationship Id="rId2" Type="http://schemas.openxmlformats.org/officeDocument/2006/relationships/hyperlink" Target="https://www.investopedia.com/alternative-investments-4427781"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ytorch.org/docs/stable/optim.html#module-torch.opti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gif"/><Relationship Id="rId1" Type="http://schemas.microsoft.com/office/2007/relationships/media" Target="../media/media3.gif"/><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3D_graphics" TargetMode="External"/><Relationship Id="rId2" Type="http://schemas.openxmlformats.org/officeDocument/2006/relationships/hyperlink" Target="https://en.wikipedia.org/wiki/Real-time_computer_graphics"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426827"/>
            <a:ext cx="7848600" cy="1927225"/>
          </a:xfrm>
        </p:spPr>
        <p:txBody>
          <a:bodyPr/>
          <a:lstStyle/>
          <a:p>
            <a:pPr algn="ctr"/>
            <a:r>
              <a:rPr lang="en-US" sz="2800" b="1" dirty="0">
                <a:solidFill>
                  <a:schemeClr val="tx1"/>
                </a:solidFill>
              </a:rPr>
              <a:t>SUMMER INTERNSHIP/TRAINING</a:t>
            </a:r>
            <a:br>
              <a:rPr lang="en-US" sz="2800" b="1" dirty="0">
                <a:solidFill>
                  <a:schemeClr val="tx1"/>
                </a:solidFill>
              </a:rPr>
            </a:br>
            <a:r>
              <a:rPr lang="en-US" sz="2800" b="1" dirty="0">
                <a:solidFill>
                  <a:schemeClr val="tx1"/>
                </a:solidFill>
              </a:rPr>
              <a:t>on</a:t>
            </a:r>
            <a:r>
              <a:rPr lang="en-US" sz="3200" dirty="0">
                <a:solidFill>
                  <a:schemeClr val="tx1"/>
                </a:solidFill>
              </a:rPr>
              <a:t/>
            </a:r>
            <a:br>
              <a:rPr lang="en-US" sz="3200" dirty="0">
                <a:solidFill>
                  <a:schemeClr val="tx1"/>
                </a:solidFill>
              </a:rPr>
            </a:br>
            <a:r>
              <a:rPr lang="en-US" sz="3200" b="1" dirty="0" smtClean="0">
                <a:solidFill>
                  <a:schemeClr val="tx1"/>
                </a:solidFill>
                <a:effectLst>
                  <a:outerShdw blurRad="38100" dist="38100" dir="2700000" algn="tl">
                    <a:srgbClr val="000000">
                      <a:alpha val="43137"/>
                    </a:srgbClr>
                  </a:outerShdw>
                </a:effectLst>
              </a:rPr>
              <a:t>NEURAL NETWORKs</a:t>
            </a:r>
            <a:endParaRPr lang="en-US" sz="3200" b="1" dirty="0">
              <a:solidFill>
                <a:schemeClr val="tx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750793" y="3578651"/>
            <a:ext cx="3938831" cy="1490781"/>
          </a:xfrm>
        </p:spPr>
        <p:txBody>
          <a:bodyPr>
            <a:normAutofit lnSpcReduction="10000"/>
          </a:bodyPr>
          <a:lstStyle/>
          <a:p>
            <a:r>
              <a:rPr lang="en-US" b="1" dirty="0">
                <a:solidFill>
                  <a:schemeClr val="tx1"/>
                </a:solidFill>
              </a:rPr>
              <a:t>Project Title</a:t>
            </a:r>
            <a:r>
              <a:rPr lang="en-US" b="1" dirty="0" smtClean="0">
                <a:solidFill>
                  <a:schemeClr val="tx1"/>
                </a:solidFill>
              </a:rPr>
              <a:t>: </a:t>
            </a:r>
          </a:p>
          <a:p>
            <a:r>
              <a:rPr lang="en-US" b="1" dirty="0" smtClean="0">
                <a:solidFill>
                  <a:schemeClr val="tx1"/>
                </a:solidFill>
              </a:rPr>
              <a:t>Handwritten Digits</a:t>
            </a:r>
            <a:r>
              <a:rPr lang="en-US" b="1" dirty="0">
                <a:solidFill>
                  <a:schemeClr val="tx1"/>
                </a:solidFill>
              </a:rPr>
              <a:t> </a:t>
            </a:r>
            <a:r>
              <a:rPr lang="en-US" b="1" dirty="0" smtClean="0">
                <a:solidFill>
                  <a:schemeClr val="tx1"/>
                </a:solidFill>
              </a:rPr>
              <a:t>by FNN(FEED-FORWARD NEURAL NETWORK)</a:t>
            </a:r>
            <a:endParaRPr lang="en-US" sz="2000" dirty="0">
              <a:solidFill>
                <a:schemeClr val="tx1"/>
              </a:solidFill>
            </a:endParaRPr>
          </a:p>
          <a:p>
            <a:endParaRPr lang="en-US" dirty="0">
              <a:solidFill>
                <a:schemeClr val="tx1"/>
              </a:solidFill>
            </a:endParaRPr>
          </a:p>
        </p:txBody>
      </p:sp>
      <p:sp>
        <p:nvSpPr>
          <p:cNvPr id="4" name="TextBox 3"/>
          <p:cNvSpPr txBox="1"/>
          <p:nvPr/>
        </p:nvSpPr>
        <p:spPr>
          <a:xfrm>
            <a:off x="1385555" y="371231"/>
            <a:ext cx="9497089" cy="830997"/>
          </a:xfrm>
          <a:prstGeom prst="rect">
            <a:avLst/>
          </a:prstGeom>
          <a:noFill/>
        </p:spPr>
        <p:txBody>
          <a:bodyPr wrap="square" rtlCol="0">
            <a:spAutoFit/>
          </a:bodyPr>
          <a:lstStyle/>
          <a:p>
            <a:pPr algn="ctr"/>
            <a:r>
              <a:rPr lang="en-US" sz="2400" b="1" dirty="0">
                <a:solidFill>
                  <a:srgbClr val="800000"/>
                </a:solidFill>
              </a:rPr>
              <a:t>Hindustan College of Science and Technology, Farah, Mathura</a:t>
            </a:r>
          </a:p>
          <a:p>
            <a:pPr algn="ctr"/>
            <a:r>
              <a:rPr lang="en-US" sz="2400" b="1" dirty="0">
                <a:solidFill>
                  <a:srgbClr val="800000"/>
                </a:solidFill>
              </a:rPr>
              <a:t>Department of Information Technology</a:t>
            </a:r>
          </a:p>
        </p:txBody>
      </p:sp>
      <p:sp>
        <p:nvSpPr>
          <p:cNvPr id="6" name="Subtitle 2"/>
          <p:cNvSpPr txBox="1">
            <a:spLocks/>
          </p:cNvSpPr>
          <p:nvPr/>
        </p:nvSpPr>
        <p:spPr>
          <a:xfrm>
            <a:off x="7700084" y="3578651"/>
            <a:ext cx="4491916" cy="298588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b="1" dirty="0">
                <a:solidFill>
                  <a:schemeClr val="tx1"/>
                </a:solidFill>
              </a:rPr>
              <a:t>Company Name</a:t>
            </a:r>
            <a:r>
              <a:rPr lang="en-US" b="1" dirty="0" smtClean="0">
                <a:solidFill>
                  <a:schemeClr val="tx1"/>
                </a:solidFill>
              </a:rPr>
              <a:t>: </a:t>
            </a:r>
          </a:p>
          <a:p>
            <a:r>
              <a:rPr lang="en-US" b="1" dirty="0" err="1" smtClean="0">
                <a:solidFill>
                  <a:schemeClr val="tx1"/>
                </a:solidFill>
              </a:rPr>
              <a:t>Udemy</a:t>
            </a:r>
            <a:endParaRPr lang="en-US" b="1" dirty="0">
              <a:solidFill>
                <a:schemeClr val="tx1"/>
              </a:solidFill>
            </a:endParaRPr>
          </a:p>
        </p:txBody>
      </p:sp>
      <p:sp>
        <p:nvSpPr>
          <p:cNvPr id="7" name="Subtitle 2">
            <a:extLst>
              <a:ext uri="{FF2B5EF4-FFF2-40B4-BE49-F238E27FC236}">
                <a16:creationId xmlns:a16="http://schemas.microsoft.com/office/drawing/2014/main" xmlns="" id="{A48A8D79-A800-4172-9B59-DC763AF981B6}"/>
              </a:ext>
            </a:extLst>
          </p:cNvPr>
          <p:cNvSpPr txBox="1">
            <a:spLocks/>
          </p:cNvSpPr>
          <p:nvPr/>
        </p:nvSpPr>
        <p:spPr>
          <a:xfrm>
            <a:off x="746087" y="5756567"/>
            <a:ext cx="5051398" cy="861541"/>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b="1" dirty="0">
                <a:solidFill>
                  <a:schemeClr val="tx1"/>
                </a:solidFill>
              </a:rPr>
              <a:t>Duration </a:t>
            </a:r>
          </a:p>
          <a:p>
            <a:r>
              <a:rPr lang="en-US" b="1" dirty="0">
                <a:solidFill>
                  <a:schemeClr val="tx1"/>
                </a:solidFill>
              </a:rPr>
              <a:t>(No. of </a:t>
            </a:r>
            <a:r>
              <a:rPr lang="en-US" b="1" dirty="0" err="1">
                <a:solidFill>
                  <a:schemeClr val="tx1"/>
                </a:solidFill>
              </a:rPr>
              <a:t>Hrs</a:t>
            </a:r>
            <a:r>
              <a:rPr lang="en-US" b="1" dirty="0">
                <a:solidFill>
                  <a:schemeClr val="tx1"/>
                </a:solidFill>
              </a:rPr>
              <a:t>/Weeks</a:t>
            </a:r>
            <a:r>
              <a:rPr lang="en-US" b="1" dirty="0" smtClean="0">
                <a:solidFill>
                  <a:schemeClr val="tx1"/>
                </a:solidFill>
              </a:rPr>
              <a:t>): 8 weeks</a:t>
            </a:r>
            <a:endParaRPr lang="en-US" b="1" dirty="0">
              <a:solidFill>
                <a:schemeClr val="tx1"/>
              </a:solidFill>
            </a:endParaRPr>
          </a:p>
        </p:txBody>
      </p:sp>
      <p:pic>
        <p:nvPicPr>
          <p:cNvPr id="9" name="Picture 8">
            <a:extLst>
              <a:ext uri="{FF2B5EF4-FFF2-40B4-BE49-F238E27FC236}">
                <a16:creationId xmlns:a16="http://schemas.microsoft.com/office/drawing/2014/main" xmlns="" id="{827E5F49-D097-4DFF-A955-8BFF99DE60A4}"/>
              </a:ext>
            </a:extLst>
          </p:cNvPr>
          <p:cNvPicPr>
            <a:picLocks noChangeAspect="1"/>
          </p:cNvPicPr>
          <p:nvPr/>
        </p:nvPicPr>
        <p:blipFill>
          <a:blip r:embed="rId2"/>
          <a:stretch>
            <a:fillRect/>
          </a:stretch>
        </p:blipFill>
        <p:spPr>
          <a:xfrm>
            <a:off x="5102289" y="3587979"/>
            <a:ext cx="1987421" cy="1916690"/>
          </a:xfrm>
          <a:prstGeom prst="rect">
            <a:avLst/>
          </a:prstGeom>
        </p:spPr>
      </p:pic>
      <p:sp>
        <p:nvSpPr>
          <p:cNvPr id="10" name="Date Placeholder 9">
            <a:extLst>
              <a:ext uri="{FF2B5EF4-FFF2-40B4-BE49-F238E27FC236}">
                <a16:creationId xmlns:a16="http://schemas.microsoft.com/office/drawing/2014/main" xmlns="" id="{4594E260-534E-4AF4-BDC4-02CB6EADDB82}"/>
              </a:ext>
            </a:extLst>
          </p:cNvPr>
          <p:cNvSpPr>
            <a:spLocks noGrp="1"/>
          </p:cNvSpPr>
          <p:nvPr>
            <p:ph type="dt" sz="half" idx="10"/>
          </p:nvPr>
        </p:nvSpPr>
        <p:spPr/>
        <p:txBody>
          <a:bodyPr/>
          <a:lstStyle/>
          <a:p>
            <a:fld id="{A6F22EFA-4322-41BB-8CA4-4E30DE9F6762}" type="datetime2">
              <a:rPr lang="en-US" smtClean="0"/>
              <a:pPr/>
              <a:t>Tuesday, November 28, 2023</a:t>
            </a:fld>
            <a:endParaRPr lang="en-US" dirty="0"/>
          </a:p>
        </p:txBody>
      </p:sp>
      <p:sp>
        <p:nvSpPr>
          <p:cNvPr id="11" name="Footer Placeholder 10">
            <a:extLst>
              <a:ext uri="{FF2B5EF4-FFF2-40B4-BE49-F238E27FC236}">
                <a16:creationId xmlns:a16="http://schemas.microsoft.com/office/drawing/2014/main" xmlns="" id="{E63D44B4-DE4A-490D-9574-14E5B8C2C1D2}"/>
              </a:ext>
            </a:extLst>
          </p:cNvPr>
          <p:cNvSpPr>
            <a:spLocks noGrp="1"/>
          </p:cNvSpPr>
          <p:nvPr>
            <p:ph type="ftr" sz="quarter" idx="11"/>
          </p:nvPr>
        </p:nvSpPr>
        <p:spPr/>
        <p:txBody>
          <a:bodyPr/>
          <a:lstStyle/>
          <a:p>
            <a:r>
              <a:rPr lang="en-US" dirty="0"/>
              <a:t>IT@HCST</a:t>
            </a:r>
          </a:p>
        </p:txBody>
      </p:sp>
      <p:sp>
        <p:nvSpPr>
          <p:cNvPr id="12" name="Slide Number Placeholder 11">
            <a:extLst>
              <a:ext uri="{FF2B5EF4-FFF2-40B4-BE49-F238E27FC236}">
                <a16:creationId xmlns:a16="http://schemas.microsoft.com/office/drawing/2014/main" xmlns="" id="{6233AFE3-E829-4AC0-9C9F-27E0A443B58D}"/>
              </a:ext>
            </a:extLst>
          </p:cNvPr>
          <p:cNvSpPr>
            <a:spLocks noGrp="1"/>
          </p:cNvSpPr>
          <p:nvPr>
            <p:ph type="sldNum" sz="quarter" idx="12"/>
          </p:nvPr>
        </p:nvSpPr>
        <p:spPr/>
        <p:txBody>
          <a:bodyPr/>
          <a:lstStyle/>
          <a:p>
            <a:fld id="{132D015C-86D2-6E47-B92C-AA3F74A3BB30}" type="slidenum">
              <a:rPr lang="en-US" smtClean="0"/>
              <a:pPr/>
              <a:t>1</a:t>
            </a:fld>
            <a:endParaRPr lang="en-US" dirty="0"/>
          </a:p>
        </p:txBody>
      </p:sp>
    </p:spTree>
    <p:extLst>
      <p:ext uri="{BB962C8B-B14F-4D97-AF65-F5344CB8AC3E}">
        <p14:creationId xmlns:p14="http://schemas.microsoft.com/office/powerpoint/2010/main" val="27218262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t>Neural </a:t>
            </a:r>
            <a:r>
              <a:rPr lang="en-IN" dirty="0" smtClean="0"/>
              <a:t>Network</a:t>
            </a:r>
            <a:endParaRPr lang="en-IN" dirty="0"/>
          </a:p>
        </p:txBody>
      </p:sp>
      <p:sp>
        <p:nvSpPr>
          <p:cNvPr id="3" name="Content Placeholder 2"/>
          <p:cNvSpPr>
            <a:spLocks noGrp="1"/>
          </p:cNvSpPr>
          <p:nvPr>
            <p:ph idx="1"/>
          </p:nvPr>
        </p:nvSpPr>
        <p:spPr>
          <a:xfrm>
            <a:off x="609600" y="1600200"/>
            <a:ext cx="4074367" cy="4800599"/>
          </a:xfrm>
        </p:spPr>
        <p:txBody>
          <a:bodyPr>
            <a:normAutofit fontScale="77500" lnSpcReduction="20000"/>
          </a:bodyPr>
          <a:lstStyle/>
          <a:p>
            <a:r>
              <a:rPr lang="en-US" dirty="0"/>
              <a:t>A neural network is a series of algorithms that endeavors to recognize underlying relationships in a set of data through a process that mimics the way the human brain operates. In this sense, neural networks refer to systems of neurons, either organic or artificial in nature.</a:t>
            </a:r>
          </a:p>
          <a:p>
            <a:r>
              <a:rPr lang="en-US" dirty="0"/>
              <a:t>Neural networks can adapt to changing input; so the network generates the best possible result without needing to redesign the output criteria. The concept of neural networks, which has its roots in </a:t>
            </a:r>
            <a:r>
              <a:rPr lang="en-US" u="sng" dirty="0">
                <a:hlinkClick r:id="rId2"/>
              </a:rPr>
              <a:t>artificial intelligence</a:t>
            </a:r>
            <a:r>
              <a:rPr lang="en-US" dirty="0"/>
              <a:t>, is swiftly gaining popularity in the development of </a:t>
            </a:r>
            <a:r>
              <a:rPr lang="en-US" u="sng" dirty="0">
                <a:hlinkClick r:id="rId3"/>
              </a:rPr>
              <a:t>trading systems</a:t>
            </a:r>
            <a:r>
              <a:rPr lang="en-US" dirty="0"/>
              <a:t>.</a:t>
            </a:r>
          </a:p>
          <a:p>
            <a:pPr marL="0" indent="0">
              <a:buNone/>
            </a:pPr>
            <a:endParaRPr lang="en-IN" dirty="0" smtClean="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10</a:t>
            </a:fld>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112" y="1747935"/>
            <a:ext cx="7060857" cy="3971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34771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randombar(horizont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Key points: </a:t>
            </a:r>
            <a:endParaRPr lang="en-IN" dirty="0"/>
          </a:p>
        </p:txBody>
      </p:sp>
      <p:sp>
        <p:nvSpPr>
          <p:cNvPr id="3" name="Content Placeholder 2"/>
          <p:cNvSpPr>
            <a:spLocks noGrp="1"/>
          </p:cNvSpPr>
          <p:nvPr>
            <p:ph idx="1"/>
          </p:nvPr>
        </p:nvSpPr>
        <p:spPr>
          <a:xfrm>
            <a:off x="345234" y="1524000"/>
            <a:ext cx="4590660" cy="4953000"/>
          </a:xfrm>
        </p:spPr>
        <p:txBody>
          <a:bodyPr>
            <a:normAutofit fontScale="85000" lnSpcReduction="20000"/>
          </a:bodyPr>
          <a:lstStyle/>
          <a:p>
            <a:r>
              <a:rPr lang="en-US" dirty="0"/>
              <a:t>Neural networks are a set of algorithms that simulate how an animal brain operates in order to find connections among enormous volumes of </a:t>
            </a:r>
            <a:r>
              <a:rPr lang="en-US" dirty="0" err="1"/>
              <a:t>data.As</a:t>
            </a:r>
            <a:r>
              <a:rPr lang="en-US" dirty="0"/>
              <a:t> a result, they frequently mirror the synapses and connections between neurons seen in the brain.</a:t>
            </a:r>
          </a:p>
          <a:p>
            <a:r>
              <a:rPr lang="en-US" dirty="0"/>
              <a:t>They are employed in a range of financial services applications, including forecasting, market research, fraud detection, and risk assessment.</a:t>
            </a:r>
          </a:p>
          <a:p>
            <a:r>
              <a:rPr lang="en-US" dirty="0"/>
              <a:t>Deep learning algorithms use neural networks that have multiple process layers, or "deep" networks.</a:t>
            </a:r>
          </a:p>
          <a:p>
            <a:r>
              <a:rPr lang="en-US" dirty="0"/>
              <a:t>The effectiveness of neural networks for predicting stock market price</a:t>
            </a:r>
            <a:endParaRPr lang="en-IN" dirty="0"/>
          </a:p>
          <a:p>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11</a:t>
            </a:fld>
            <a:endParaRPr lang="en-US" dirty="0"/>
          </a:p>
        </p:txBody>
      </p:sp>
      <p:pic>
        <p:nvPicPr>
          <p:cNvPr id="7" name="Ai-Neural-Network.gif">
            <a:hlinkClick r:id="" action="ppaction://media"/>
          </p:cNvPr>
          <p:cNvPicPr>
            <a:picLocks noChangeAspect="1"/>
          </p:cNvPicPr>
          <p:nvPr>
            <a:videoFile r:link="rId2"/>
            <p:extLst>
              <p:ext uri="{DAA4B4D4-6D71-4841-9C94-3DE7FCFB9230}">
                <p14:media xmlns:p14="http://schemas.microsoft.com/office/powerpoint/2010/main" r:embed="rId1">
                  <p14:bmkLst>
                    <p14:bmk name="Bookmark 1" time="2635"/>
                  </p14:bmkLst>
                </p14:media>
              </p:ext>
            </p:extLst>
          </p:nvPr>
        </p:nvPicPr>
        <p:blipFill>
          <a:blip r:embed="rId4"/>
          <a:stretch>
            <a:fillRect/>
          </a:stretch>
        </p:blipFill>
        <p:spPr>
          <a:xfrm>
            <a:off x="5156718" y="1524000"/>
            <a:ext cx="6826898" cy="409613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565055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remove"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6E72-EFFC-4FBE-A67B-4C5616CC768C}" type="datetime2">
              <a:rPr lang="en-US" smtClean="0"/>
              <a:pPr/>
              <a:t>Tuesday, November 28, 2023</a:t>
            </a:fld>
            <a:endParaRPr lang="en-US" dirty="0"/>
          </a:p>
        </p:txBody>
      </p:sp>
      <p:sp>
        <p:nvSpPr>
          <p:cNvPr id="3" name="Footer Placeholder 2"/>
          <p:cNvSpPr>
            <a:spLocks noGrp="1"/>
          </p:cNvSpPr>
          <p:nvPr>
            <p:ph type="ftr" sz="quarter" idx="11"/>
          </p:nvPr>
        </p:nvSpPr>
        <p:spPr/>
        <p:txBody>
          <a:bodyPr/>
          <a:lstStyle/>
          <a:p>
            <a:r>
              <a:rPr lang="en-US" smtClean="0"/>
              <a:t>IT@HCST</a:t>
            </a:r>
            <a:endParaRPr lang="en-US" dirty="0"/>
          </a:p>
        </p:txBody>
      </p:sp>
      <p:sp>
        <p:nvSpPr>
          <p:cNvPr id="4" name="Slide Number Placeholder 3"/>
          <p:cNvSpPr>
            <a:spLocks noGrp="1"/>
          </p:cNvSpPr>
          <p:nvPr>
            <p:ph type="sldNum" sz="quarter" idx="12"/>
          </p:nvPr>
        </p:nvSpPr>
        <p:spPr/>
        <p:txBody>
          <a:bodyPr/>
          <a:lstStyle/>
          <a:p>
            <a:fld id="{132D015C-86D2-6E47-B92C-AA3F74A3BB30}" type="slidenum">
              <a:rPr lang="en-US" smtClean="0"/>
              <a:pPr/>
              <a:t>12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498" y="797096"/>
            <a:ext cx="6771933" cy="579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58816" y="797096"/>
            <a:ext cx="4305782" cy="6309420"/>
          </a:xfrm>
          <a:prstGeom prst="rect">
            <a:avLst/>
          </a:prstGeom>
        </p:spPr>
        <p:txBody>
          <a:bodyPr wrap="square">
            <a:spAutoFit/>
          </a:bodyPr>
          <a:lstStyle/>
          <a:p>
            <a:r>
              <a:rPr lang="en-US" sz="1600" b="1" dirty="0"/>
              <a:t>A neural network works similarly to the human brain’s neural network. A “neuron” in a neural network is a mathematical function that collects and classifies information according to a specific architecture. The network bears a strong resemblance to statistical methods such as curve fitting and regression analysis</a:t>
            </a:r>
            <a:r>
              <a:rPr lang="en-US" sz="1600" b="1" dirty="0" smtClean="0"/>
              <a:t>.</a:t>
            </a:r>
          </a:p>
          <a:p>
            <a:endParaRPr lang="en-US" sz="1600" b="1" dirty="0" smtClean="0"/>
          </a:p>
          <a:p>
            <a:endParaRPr lang="en-US" sz="1600" b="1" dirty="0" smtClean="0"/>
          </a:p>
          <a:p>
            <a:r>
              <a:rPr lang="en-US" sz="1600" b="1" dirty="0"/>
              <a:t>A neural network contains layers of interconnected nodes. Each node is a known as </a:t>
            </a:r>
            <a:r>
              <a:rPr lang="en-US" sz="1600" b="1" dirty="0" smtClean="0"/>
              <a:t>perceptron.</a:t>
            </a:r>
          </a:p>
          <a:p>
            <a:endParaRPr lang="en-US" sz="1600" b="1" dirty="0" smtClean="0"/>
          </a:p>
          <a:p>
            <a:endParaRPr lang="en-US" sz="1600" b="1" dirty="0"/>
          </a:p>
          <a:p>
            <a:r>
              <a:rPr lang="en-US" sz="1600" b="1" dirty="0" smtClean="0"/>
              <a:t>Neural </a:t>
            </a:r>
            <a:r>
              <a:rPr lang="en-US" sz="1600" b="1" dirty="0"/>
              <a:t>networks have three main components. First, the input is the data entered into the network that is to be analyzed. Second, the processing layer utilizes the data </a:t>
            </a:r>
            <a:r>
              <a:rPr lang="en-US" sz="1600" b="1" dirty="0" smtClean="0"/>
              <a:t>to </a:t>
            </a:r>
            <a:r>
              <a:rPr lang="en-US" sz="1600" b="1" dirty="0"/>
              <a:t>formulate an expected outcome. That outcome is the third component, and this third component is the desired end product from the analysis</a:t>
            </a:r>
            <a:r>
              <a:rPr lang="en-US" sz="1600" b="1" dirty="0" smtClean="0"/>
              <a:t>.</a:t>
            </a:r>
            <a:endParaRPr lang="en-US" b="1" dirty="0"/>
          </a:p>
          <a:p>
            <a:endParaRPr lang="en-US" b="1" dirty="0"/>
          </a:p>
          <a:p>
            <a:endParaRPr lang="en-IN" b="1" dirty="0"/>
          </a:p>
        </p:txBody>
      </p:sp>
    </p:spTree>
    <p:extLst>
      <p:ext uri="{BB962C8B-B14F-4D97-AF65-F5344CB8AC3E}">
        <p14:creationId xmlns:p14="http://schemas.microsoft.com/office/powerpoint/2010/main" val="34185037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ppt_x"/>
                                          </p:val>
                                        </p:tav>
                                        <p:tav tm="100000">
                                          <p:val>
                                            <p:strVal val="#ppt_x"/>
                                          </p:val>
                                        </p:tav>
                                      </p:tavLst>
                                    </p:anim>
                                    <p:anim calcmode="lin" valueType="num">
                                      <p:cBhvr additive="base">
                                        <p:cTn id="1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65502" y="4534678"/>
            <a:ext cx="2948474" cy="1912775"/>
          </a:xfrm>
        </p:spPr>
        <p:txBody>
          <a:bodyPr>
            <a:normAutofit/>
          </a:bodyPr>
          <a:lstStyle/>
          <a:p>
            <a:r>
              <a:rPr lang="en-IN" dirty="0"/>
              <a:t>Feed-Forward Neural </a:t>
            </a:r>
            <a:r>
              <a:rPr lang="en-IN" dirty="0" smtClean="0"/>
              <a:t>Networks </a:t>
            </a:r>
          </a:p>
          <a:p>
            <a:pPr marL="0" indent="0">
              <a:buNone/>
            </a:pPr>
            <a:r>
              <a:rPr lang="en-IN" dirty="0" smtClean="0"/>
              <a:t>(I used for this application)</a:t>
            </a:r>
            <a:endParaRPr lang="en-IN" dirty="0"/>
          </a:p>
          <a:p>
            <a:pPr marL="0" indent="0">
              <a:buNone/>
            </a:pP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13</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850" y="597160"/>
            <a:ext cx="7592007" cy="563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29778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heel(1)">
                                      <p:cBhvr>
                                        <p:cTn id="7"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505061"/>
            <a:ext cx="10972800" cy="971938"/>
          </a:xfrm>
        </p:spPr>
        <p:txBody>
          <a:bodyPr>
            <a:normAutofit fontScale="85000" lnSpcReduction="20000"/>
          </a:bodyPr>
          <a:lstStyle/>
          <a:p>
            <a:r>
              <a:rPr lang="en-US" sz="2000" dirty="0"/>
              <a:t>One of the simpler varieties of neural networks is the feed-forward network. Through input nodes, it transmits information in a single direction, processing it in this manner until it reaches the output mode. The type of feed-forward neural networks most frequently employed for facial recognition technology may include hidden layers for functioning.</a:t>
            </a:r>
            <a:endParaRPr lang="en-IN" sz="2000"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14</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01" y="440778"/>
            <a:ext cx="10918338" cy="5064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3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heel(8)">
                                      <p:cBhvr>
                                        <p:cTn id="7" dur="75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t>Recurrent Neural </a:t>
            </a:r>
            <a:r>
              <a:rPr lang="en-IN" dirty="0" smtClean="0"/>
              <a:t>Networks</a:t>
            </a:r>
            <a:endParaRPr lang="en-IN" dirty="0"/>
          </a:p>
        </p:txBody>
      </p:sp>
      <p:sp>
        <p:nvSpPr>
          <p:cNvPr id="3" name="Content Placeholder 2"/>
          <p:cNvSpPr>
            <a:spLocks noGrp="1"/>
          </p:cNvSpPr>
          <p:nvPr>
            <p:ph idx="1"/>
          </p:nvPr>
        </p:nvSpPr>
        <p:spPr>
          <a:xfrm>
            <a:off x="609600" y="1524000"/>
            <a:ext cx="4130351" cy="4952999"/>
          </a:xfrm>
        </p:spPr>
        <p:txBody>
          <a:bodyPr>
            <a:normAutofit fontScale="92500" lnSpcReduction="10000"/>
          </a:bodyPr>
          <a:lstStyle/>
          <a:p>
            <a:r>
              <a:rPr lang="en-US" sz="2000" dirty="0"/>
              <a:t>Recurrent neural networks take the output of a processing node and feed it back into the network, making it a more complicated sort of neural network. This causes theoretical "learning" and network enhancement. Each node keeps a record of previous operations, which are later </a:t>
            </a:r>
            <a:r>
              <a:rPr lang="en-US" sz="2000" dirty="0" err="1"/>
              <a:t>utilised</a:t>
            </a:r>
            <a:r>
              <a:rPr lang="en-US" sz="2000" dirty="0"/>
              <a:t> while processing data</a:t>
            </a:r>
            <a:r>
              <a:rPr lang="en-US" sz="2000" dirty="0" smtClean="0"/>
              <a:t>.</a:t>
            </a:r>
          </a:p>
          <a:p>
            <a:r>
              <a:rPr lang="en-US" sz="2000" dirty="0" smtClean="0"/>
              <a:t>This </a:t>
            </a:r>
            <a:r>
              <a:rPr lang="en-US" sz="2000" dirty="0"/>
              <a:t>is crucial for networks if the forecast is wrong since the system will try to figure out why the right thing happened and adjust. Applications for text-to-speech are frequently </a:t>
            </a:r>
            <a:r>
              <a:rPr lang="en-US" sz="2000" dirty="0" err="1"/>
              <a:t>utilised</a:t>
            </a:r>
            <a:r>
              <a:rPr lang="en-US" sz="2000" dirty="0"/>
              <a:t> using this kind of neural network.</a:t>
            </a:r>
            <a:endParaRPr lang="en-IN" sz="2000"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15</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198" y="1455575"/>
            <a:ext cx="6851058" cy="502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64721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t>Convolutional Neural </a:t>
            </a:r>
            <a:r>
              <a:rPr lang="en-IN" dirty="0" smtClean="0"/>
              <a:t>Networks</a:t>
            </a:r>
            <a:endParaRPr lang="en-IN" dirty="0"/>
          </a:p>
        </p:txBody>
      </p:sp>
      <p:sp>
        <p:nvSpPr>
          <p:cNvPr id="3" name="Content Placeholder 2"/>
          <p:cNvSpPr>
            <a:spLocks noGrp="1"/>
          </p:cNvSpPr>
          <p:nvPr>
            <p:ph idx="1"/>
          </p:nvPr>
        </p:nvSpPr>
        <p:spPr>
          <a:xfrm>
            <a:off x="609600" y="1600200"/>
            <a:ext cx="10972800" cy="2188029"/>
          </a:xfrm>
        </p:spPr>
        <p:txBody>
          <a:bodyPr>
            <a:normAutofit fontScale="92500" lnSpcReduction="20000"/>
          </a:bodyPr>
          <a:lstStyle/>
          <a:p>
            <a:r>
              <a:rPr lang="en-US" dirty="0"/>
              <a:t>Convolutional neural networks, commonly known as </a:t>
            </a:r>
            <a:r>
              <a:rPr lang="en-US" dirty="0" err="1"/>
              <a:t>ConvNets</a:t>
            </a:r>
            <a:r>
              <a:rPr lang="en-US" dirty="0"/>
              <a:t> or CNNs, have a number of layers where categories of input are sorted into. These networks have an input layer, an output layer, and a slew of convolutional layers in between. The layers provide feature maps that catalogue regions of an image that are further subdivided until they produce useful outputs. These networks are very useful for applications involving image recognition because these layers can be combined or connected fully.</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dirty="0"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16</a:t>
            </a:fld>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877" b="3915"/>
          <a:stretch/>
        </p:blipFill>
        <p:spPr bwMode="auto">
          <a:xfrm>
            <a:off x="1937851" y="3422483"/>
            <a:ext cx="8652393" cy="3189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27425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smtClean="0"/>
              <a:t>De-Convolutional </a:t>
            </a:r>
            <a:r>
              <a:rPr lang="en-IN" dirty="0"/>
              <a:t>Neural </a:t>
            </a:r>
            <a:r>
              <a:rPr lang="en-IN" dirty="0" smtClean="0"/>
              <a:t>Networks</a:t>
            </a:r>
            <a:endParaRPr lang="en-IN" dirty="0"/>
          </a:p>
        </p:txBody>
      </p:sp>
      <p:sp>
        <p:nvSpPr>
          <p:cNvPr id="3" name="Content Placeholder 2"/>
          <p:cNvSpPr>
            <a:spLocks noGrp="1"/>
          </p:cNvSpPr>
          <p:nvPr>
            <p:ph idx="1"/>
          </p:nvPr>
        </p:nvSpPr>
        <p:spPr>
          <a:xfrm>
            <a:off x="609600" y="1600200"/>
            <a:ext cx="10972800" cy="1282959"/>
          </a:xfrm>
        </p:spPr>
        <p:txBody>
          <a:bodyPr>
            <a:normAutofit fontScale="77500" lnSpcReduction="20000"/>
          </a:bodyPr>
          <a:lstStyle/>
          <a:p>
            <a:r>
              <a:rPr lang="en-US" dirty="0"/>
              <a:t>Convolutional neural networks operate normally, whereas </a:t>
            </a:r>
            <a:r>
              <a:rPr lang="en-US" dirty="0" err="1"/>
              <a:t>deconvolutional</a:t>
            </a:r>
            <a:r>
              <a:rPr lang="en-US" dirty="0"/>
              <a:t> neural networks operate the opposite. The network's use is to find things that a convolutional neural network might have classified as significant. During the convolutional neural network execution phase, these objects would have most likely been eliminated. For image processing or analysis, this kind of neural network is also frequently </a:t>
            </a:r>
            <a:r>
              <a:rPr lang="en-US" dirty="0" err="1"/>
              <a:t>utilised</a:t>
            </a:r>
            <a:r>
              <a:rPr lang="en-US" dirty="0"/>
              <a:t>.</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17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47" y="3102562"/>
            <a:ext cx="11171853" cy="336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601137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3" presetClass="entr" presetSubtype="16"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plus(in)">
                                      <p:cBhvr>
                                        <p:cTn id="25"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t>Modular Neural </a:t>
            </a:r>
            <a:r>
              <a:rPr lang="en-IN" dirty="0" smtClean="0"/>
              <a:t>Networks</a:t>
            </a:r>
            <a:endParaRPr lang="en-IN" dirty="0"/>
          </a:p>
        </p:txBody>
      </p:sp>
      <p:sp>
        <p:nvSpPr>
          <p:cNvPr id="3" name="Content Placeholder 2"/>
          <p:cNvSpPr>
            <a:spLocks noGrp="1"/>
          </p:cNvSpPr>
          <p:nvPr>
            <p:ph idx="1"/>
          </p:nvPr>
        </p:nvSpPr>
        <p:spPr>
          <a:xfrm>
            <a:off x="609599" y="1524000"/>
            <a:ext cx="5287347" cy="4953000"/>
          </a:xfrm>
        </p:spPr>
        <p:txBody>
          <a:bodyPr>
            <a:normAutofit fontScale="92500"/>
          </a:bodyPr>
          <a:lstStyle/>
          <a:p>
            <a:r>
              <a:rPr lang="en-US" dirty="0"/>
              <a:t>Multiple networks that operate independently of one another are included in modular neural networks. During an analytic procedure, these networks don't communicate with one another. Instead, these procedures are carried out to improve the effectiveness of intricate, complex computing procedures. The objective of the network independence is to have each module responsible for a certain component of an overall greater picture, similar to other modular sectors like modular real estate.</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18</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2171" y="1524000"/>
            <a:ext cx="4853473" cy="4853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540944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anim calcmode="lin" valueType="num">
                                      <p:cBhvr>
                                        <p:cTn id="10" dur="500" fill="hold"/>
                                        <p:tgtEl>
                                          <p:spTgt spid="3074"/>
                                        </p:tgtEl>
                                        <p:attrNameLst>
                                          <p:attrName>ppt_x</p:attrName>
                                        </p:attrNameLst>
                                      </p:cBhvr>
                                      <p:tavLst>
                                        <p:tav tm="0">
                                          <p:val>
                                            <p:fltVal val="0.5"/>
                                          </p:val>
                                        </p:tav>
                                        <p:tav tm="100000">
                                          <p:val>
                                            <p:strVal val="#ppt_x"/>
                                          </p:val>
                                        </p:tav>
                                      </p:tavLst>
                                    </p:anim>
                                    <p:anim calcmode="lin" valueType="num">
                                      <p:cBhvr>
                                        <p:cTn id="11" dur="500" fill="hold"/>
                                        <p:tgtEl>
                                          <p:spTgt spid="307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1" presetClass="entr" presetSubtype="3"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3)">
                                      <p:cBhvr>
                                        <p:cTn id="16"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b="1" dirty="0"/>
              <a:t>Neural </a:t>
            </a:r>
            <a:r>
              <a:rPr lang="en-IN" b="1" dirty="0" smtClean="0"/>
              <a:t>Networks</a:t>
            </a:r>
            <a:endParaRPr lang="en-IN" dirty="0"/>
          </a:p>
        </p:txBody>
      </p:sp>
      <p:sp>
        <p:nvSpPr>
          <p:cNvPr id="3" name="Text Placeholder 2"/>
          <p:cNvSpPr>
            <a:spLocks noGrp="1"/>
          </p:cNvSpPr>
          <p:nvPr>
            <p:ph type="body" idx="1"/>
          </p:nvPr>
        </p:nvSpPr>
        <p:spPr>
          <a:xfrm>
            <a:off x="609600" y="1676400"/>
            <a:ext cx="5242560" cy="320351"/>
          </a:xfrm>
        </p:spPr>
        <p:txBody>
          <a:bodyPr>
            <a:normAutofit fontScale="85000" lnSpcReduction="20000"/>
          </a:bodyPr>
          <a:lstStyle/>
          <a:p>
            <a:r>
              <a:rPr lang="en-IN" dirty="0"/>
              <a:t>Pros</a:t>
            </a:r>
          </a:p>
        </p:txBody>
      </p:sp>
      <p:sp>
        <p:nvSpPr>
          <p:cNvPr id="4" name="Content Placeholder 3"/>
          <p:cNvSpPr>
            <a:spLocks noGrp="1"/>
          </p:cNvSpPr>
          <p:nvPr>
            <p:ph sz="half" idx="2"/>
          </p:nvPr>
        </p:nvSpPr>
        <p:spPr>
          <a:xfrm>
            <a:off x="429208" y="1996751"/>
            <a:ext cx="5422952" cy="1996751"/>
          </a:xfrm>
        </p:spPr>
        <p:txBody>
          <a:bodyPr>
            <a:normAutofit fontScale="85000" lnSpcReduction="20000"/>
          </a:bodyPr>
          <a:lstStyle/>
          <a:p>
            <a:r>
              <a:rPr lang="en-US" sz="2000" dirty="0"/>
              <a:t>Can often work more efficiently and for longer than humans</a:t>
            </a:r>
          </a:p>
          <a:p>
            <a:r>
              <a:rPr lang="en-US" sz="2000" dirty="0"/>
              <a:t>Can be programmed to learn from prior outcomes to strive to make smarter future calculations</a:t>
            </a:r>
          </a:p>
          <a:p>
            <a:r>
              <a:rPr lang="en-US" sz="2000" dirty="0"/>
              <a:t>Often leverage online services that reduce (but do not eliminate) systematic risk</a:t>
            </a:r>
          </a:p>
          <a:p>
            <a:r>
              <a:rPr lang="en-US" sz="2000" dirty="0"/>
              <a:t>Are continually being expanded in new fields with more difficult problems</a:t>
            </a:r>
          </a:p>
          <a:p>
            <a:pPr marL="0" indent="0">
              <a:buNone/>
            </a:pPr>
            <a:endParaRPr lang="en-IN" dirty="0"/>
          </a:p>
        </p:txBody>
      </p:sp>
      <p:sp>
        <p:nvSpPr>
          <p:cNvPr id="5" name="Text Placeholder 4"/>
          <p:cNvSpPr>
            <a:spLocks noGrp="1"/>
          </p:cNvSpPr>
          <p:nvPr>
            <p:ph type="body" sz="quarter" idx="3"/>
          </p:nvPr>
        </p:nvSpPr>
        <p:spPr>
          <a:xfrm>
            <a:off x="6339840" y="1676400"/>
            <a:ext cx="5242560" cy="320351"/>
          </a:xfrm>
        </p:spPr>
        <p:txBody>
          <a:bodyPr>
            <a:normAutofit fontScale="85000" lnSpcReduction="20000"/>
          </a:bodyPr>
          <a:lstStyle/>
          <a:p>
            <a:r>
              <a:rPr lang="en-IN" dirty="0"/>
              <a:t>Cons</a:t>
            </a:r>
          </a:p>
        </p:txBody>
      </p:sp>
      <p:sp>
        <p:nvSpPr>
          <p:cNvPr id="6" name="Content Placeholder 5"/>
          <p:cNvSpPr>
            <a:spLocks noGrp="1"/>
          </p:cNvSpPr>
          <p:nvPr>
            <p:ph sz="quarter" idx="4"/>
          </p:nvPr>
        </p:nvSpPr>
        <p:spPr>
          <a:xfrm>
            <a:off x="6339840" y="1996751"/>
            <a:ext cx="5242560" cy="1996751"/>
          </a:xfrm>
        </p:spPr>
        <p:txBody>
          <a:bodyPr>
            <a:normAutofit fontScale="77500" lnSpcReduction="20000"/>
          </a:bodyPr>
          <a:lstStyle/>
          <a:p>
            <a:r>
              <a:rPr lang="en-US" sz="2000" dirty="0"/>
              <a:t>Still rely on hardware that may require labor and expertise to maintain</a:t>
            </a:r>
          </a:p>
          <a:p>
            <a:r>
              <a:rPr lang="en-US" sz="2000" dirty="0"/>
              <a:t>May take long periods of time to develop the code and algorithms</a:t>
            </a:r>
          </a:p>
          <a:p>
            <a:r>
              <a:rPr lang="en-US" sz="2000" dirty="0"/>
              <a:t>May be difficult to assess errors or adaptions to the assumptions if the system is self-learning but lacks transparency</a:t>
            </a:r>
          </a:p>
          <a:p>
            <a:r>
              <a:rPr lang="en-US" sz="2000" dirty="0"/>
              <a:t>Usually report an estimated range or estimated amount that may not </a:t>
            </a:r>
            <a:r>
              <a:rPr lang="en-US" sz="2000" dirty="0" smtClean="0"/>
              <a:t>actualize</a:t>
            </a:r>
            <a:r>
              <a:rPr lang="en-US" sz="2000" dirty="0"/>
              <a:t>.</a:t>
            </a:r>
          </a:p>
        </p:txBody>
      </p:sp>
      <p:sp>
        <p:nvSpPr>
          <p:cNvPr id="7" name="Date Placeholder 6"/>
          <p:cNvSpPr>
            <a:spLocks noGrp="1"/>
          </p:cNvSpPr>
          <p:nvPr>
            <p:ph type="dt" sz="half" idx="10"/>
          </p:nvPr>
        </p:nvSpPr>
        <p:spPr/>
        <p:txBody>
          <a:bodyPr/>
          <a:lstStyle/>
          <a:p>
            <a:fld id="{AECB8AB2-749F-4A15-A85B-0C3DADFAEFD2}" type="datetime2">
              <a:rPr lang="en-US" smtClean="0"/>
              <a:pPr/>
              <a:t>Tuesday, November 28, 2023</a:t>
            </a:fld>
            <a:endParaRPr lang="en-US" dirty="0"/>
          </a:p>
        </p:txBody>
      </p:sp>
      <p:sp>
        <p:nvSpPr>
          <p:cNvPr id="8" name="Footer Placeholder 7"/>
          <p:cNvSpPr>
            <a:spLocks noGrp="1"/>
          </p:cNvSpPr>
          <p:nvPr>
            <p:ph type="ftr" sz="quarter" idx="11"/>
          </p:nvPr>
        </p:nvSpPr>
        <p:spPr/>
        <p:txBody>
          <a:bodyPr/>
          <a:lstStyle/>
          <a:p>
            <a:r>
              <a:rPr lang="en-US" smtClean="0"/>
              <a:t>IT@HCST</a:t>
            </a:r>
            <a:endParaRPr lang="en-US" dirty="0"/>
          </a:p>
        </p:txBody>
      </p:sp>
      <p:sp>
        <p:nvSpPr>
          <p:cNvPr id="9" name="Slide Number Placeholder 8"/>
          <p:cNvSpPr>
            <a:spLocks noGrp="1"/>
          </p:cNvSpPr>
          <p:nvPr>
            <p:ph type="sldNum" sz="quarter" idx="12"/>
          </p:nvPr>
        </p:nvSpPr>
        <p:spPr/>
        <p:txBody>
          <a:bodyPr/>
          <a:lstStyle/>
          <a:p>
            <a:fld id="{132D015C-86D2-6E47-B92C-AA3F74A3BB30}" type="slidenum">
              <a:rPr lang="en-US" smtClean="0"/>
              <a:pPr/>
              <a:t>19</a:t>
            </a:fld>
            <a:endParaRPr 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817" t="20862" r="31599" b="7962"/>
          <a:stretch/>
        </p:blipFill>
        <p:spPr bwMode="auto">
          <a:xfrm>
            <a:off x="3797560" y="4093142"/>
            <a:ext cx="3760238" cy="2643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2669" y="646391"/>
            <a:ext cx="1842261" cy="877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4623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1000" fill="hold"/>
                                        <p:tgtEl>
                                          <p:spTgt spid="4100"/>
                                        </p:tgtEl>
                                        <p:attrNameLst>
                                          <p:attrName>ppt_w</p:attrName>
                                        </p:attrNameLst>
                                      </p:cBhvr>
                                      <p:tavLst>
                                        <p:tav tm="0">
                                          <p:val>
                                            <p:fltVal val="0"/>
                                          </p:val>
                                        </p:tav>
                                        <p:tav tm="100000">
                                          <p:val>
                                            <p:strVal val="#ppt_w"/>
                                          </p:val>
                                        </p:tav>
                                      </p:tavLst>
                                    </p:anim>
                                    <p:anim calcmode="lin" valueType="num">
                                      <p:cBhvr>
                                        <p:cTn id="8" dur="1000" fill="hold"/>
                                        <p:tgtEl>
                                          <p:spTgt spid="4100"/>
                                        </p:tgtEl>
                                        <p:attrNameLst>
                                          <p:attrName>ppt_h</p:attrName>
                                        </p:attrNameLst>
                                      </p:cBhvr>
                                      <p:tavLst>
                                        <p:tav tm="0">
                                          <p:val>
                                            <p:fltVal val="0"/>
                                          </p:val>
                                        </p:tav>
                                        <p:tav tm="100000">
                                          <p:val>
                                            <p:strVal val="#ppt_h"/>
                                          </p:val>
                                        </p:tav>
                                      </p:tavLst>
                                    </p:anim>
                                    <p:anim calcmode="lin" valueType="num">
                                      <p:cBhvr>
                                        <p:cTn id="9" dur="1000" fill="hold"/>
                                        <p:tgtEl>
                                          <p:spTgt spid="4100"/>
                                        </p:tgtEl>
                                        <p:attrNameLst>
                                          <p:attrName>style.rotation</p:attrName>
                                        </p:attrNameLst>
                                      </p:cBhvr>
                                      <p:tavLst>
                                        <p:tav tm="0">
                                          <p:val>
                                            <p:fltVal val="90"/>
                                          </p:val>
                                        </p:tav>
                                        <p:tav tm="100000">
                                          <p:val>
                                            <p:fltVal val="0"/>
                                          </p:val>
                                        </p:tav>
                                      </p:tavLst>
                                    </p:anim>
                                    <p:animEffect transition="in" filter="fade">
                                      <p:cBhvr>
                                        <p:cTn id="10" dur="10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down)">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down)">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wipe(down)">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wipe(down)">
                                      <p:cBhvr>
                                        <p:cTn id="35" dur="500"/>
                                        <p:tgtEl>
                                          <p:spTgt spid="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animEffect transition="in" filter="wipe(down)">
                                      <p:cBhvr>
                                        <p:cTn id="40" dur="500"/>
                                        <p:tgtEl>
                                          <p:spTgt spid="6">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wipe(down)">
                                      <p:cBhvr>
                                        <p:cTn id="45" dur="500"/>
                                        <p:tgtEl>
                                          <p:spTgt spid="6">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
                                            <p:txEl>
                                              <p:pRg st="3" end="3"/>
                                            </p:txEl>
                                          </p:spTgt>
                                        </p:tgtEl>
                                        <p:attrNameLst>
                                          <p:attrName>style.visibility</p:attrName>
                                        </p:attrNameLst>
                                      </p:cBhvr>
                                      <p:to>
                                        <p:strVal val="visible"/>
                                      </p:to>
                                    </p:set>
                                    <p:animEffect transition="in" filter="wipe(down)">
                                      <p:cBhvr>
                                        <p:cTn id="5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75000"/>
                  </a:schemeClr>
                </a:solidFill>
              </a:rPr>
              <a:t>AGENDA</a:t>
            </a:r>
            <a:endParaRPr lang="en-US" dirty="0">
              <a:solidFill>
                <a:schemeClr val="tx2">
                  <a:lumMod val="75000"/>
                </a:schemeClr>
              </a:solidFill>
            </a:endParaRPr>
          </a:p>
        </p:txBody>
      </p:sp>
      <p:sp>
        <p:nvSpPr>
          <p:cNvPr id="3" name="Content Placeholder 2"/>
          <p:cNvSpPr>
            <a:spLocks noGrp="1"/>
          </p:cNvSpPr>
          <p:nvPr>
            <p:ph idx="1"/>
          </p:nvPr>
        </p:nvSpPr>
        <p:spPr/>
        <p:txBody>
          <a:bodyPr>
            <a:noAutofit/>
          </a:bodyPr>
          <a:lstStyle/>
          <a:p>
            <a:pPr marL="525780" indent="-342900"/>
            <a:r>
              <a:rPr lang="en-US" sz="2000" dirty="0">
                <a:effectLst/>
                <a:ea typeface="Calibri" panose="020F0502020204030204" pitchFamily="34" charset="0"/>
                <a:cs typeface="Mangal" panose="02040503050203030202" pitchFamily="18" charset="0"/>
              </a:rPr>
              <a:t>Introduction </a:t>
            </a:r>
            <a:endParaRPr lang="en-IN" sz="2000" dirty="0">
              <a:effectLst/>
              <a:ea typeface="Calibri" panose="020F0502020204030204" pitchFamily="34" charset="0"/>
              <a:cs typeface="Mangal" panose="02040503050203030202" pitchFamily="18" charset="0"/>
            </a:endParaRPr>
          </a:p>
          <a:p>
            <a:pPr marL="525780" indent="-342900"/>
            <a:r>
              <a:rPr lang="en-US" sz="2000" dirty="0">
                <a:effectLst/>
                <a:ea typeface="Calibri" panose="020F0502020204030204" pitchFamily="34" charset="0"/>
                <a:cs typeface="Mangal" panose="02040503050203030202" pitchFamily="18" charset="0"/>
              </a:rPr>
              <a:t>Training Certificate</a:t>
            </a:r>
            <a:endParaRPr lang="en-IN" sz="2000" dirty="0">
              <a:effectLst/>
              <a:ea typeface="Calibri" panose="020F0502020204030204" pitchFamily="34" charset="0"/>
              <a:cs typeface="Mangal" panose="02040503050203030202" pitchFamily="18" charset="0"/>
            </a:endParaRPr>
          </a:p>
          <a:p>
            <a:pPr marL="525780" indent="-342900"/>
            <a:r>
              <a:rPr lang="en-US" sz="2000" dirty="0">
                <a:effectLst/>
                <a:ea typeface="Calibri" panose="020F0502020204030204" pitchFamily="34" charset="0"/>
                <a:cs typeface="Mangal" panose="02040503050203030202" pitchFamily="18" charset="0"/>
              </a:rPr>
              <a:t>Literature Survey </a:t>
            </a:r>
            <a:endParaRPr lang="en-IN" sz="2000" dirty="0">
              <a:effectLst/>
              <a:ea typeface="Calibri" panose="020F0502020204030204" pitchFamily="34" charset="0"/>
              <a:cs typeface="Mangal" panose="02040503050203030202" pitchFamily="18" charset="0"/>
            </a:endParaRPr>
          </a:p>
          <a:p>
            <a:pPr marL="982980" lvl="1" indent="-342900"/>
            <a:r>
              <a:rPr lang="en-US" dirty="0">
                <a:effectLst/>
                <a:ea typeface="Calibri" panose="020F0502020204030204" pitchFamily="34" charset="0"/>
                <a:cs typeface="Mangal" panose="02040503050203030202" pitchFamily="18" charset="0"/>
              </a:rPr>
              <a:t>(Language/tools learned during training) in detail</a:t>
            </a:r>
            <a:endParaRPr lang="en-IN" dirty="0">
              <a:effectLst/>
              <a:ea typeface="Calibri" panose="020F0502020204030204" pitchFamily="34" charset="0"/>
              <a:cs typeface="Mangal" panose="02040503050203030202" pitchFamily="18" charset="0"/>
            </a:endParaRPr>
          </a:p>
          <a:p>
            <a:pPr marL="525780" indent="-342900"/>
            <a:r>
              <a:rPr lang="en-US" sz="2000" dirty="0">
                <a:effectLst/>
                <a:ea typeface="Calibri" panose="020F0502020204030204" pitchFamily="34" charset="0"/>
                <a:cs typeface="Mangal" panose="02040503050203030202" pitchFamily="18" charset="0"/>
              </a:rPr>
              <a:t>Introduction to Project</a:t>
            </a:r>
            <a:endParaRPr lang="en-IN" sz="2000" dirty="0">
              <a:effectLst/>
              <a:ea typeface="Calibri" panose="020F0502020204030204" pitchFamily="34" charset="0"/>
              <a:cs typeface="Mangal" panose="02040503050203030202" pitchFamily="18" charset="0"/>
            </a:endParaRPr>
          </a:p>
          <a:p>
            <a:pPr marL="525780" indent="-342900"/>
            <a:r>
              <a:rPr lang="en-US" sz="2000" dirty="0">
                <a:effectLst/>
                <a:ea typeface="Calibri" panose="020F0502020204030204" pitchFamily="34" charset="0"/>
                <a:cs typeface="Mangal" panose="02040503050203030202" pitchFamily="18" charset="0"/>
              </a:rPr>
              <a:t>Why this project has been chosen?</a:t>
            </a:r>
            <a:endParaRPr lang="en-IN" sz="2000" dirty="0">
              <a:effectLst/>
              <a:ea typeface="Calibri" panose="020F0502020204030204" pitchFamily="34" charset="0"/>
              <a:cs typeface="Mangal" panose="02040503050203030202" pitchFamily="18" charset="0"/>
            </a:endParaRPr>
          </a:p>
          <a:p>
            <a:pPr marL="525780" indent="-342900"/>
            <a:r>
              <a:rPr lang="en-US" sz="2000" dirty="0">
                <a:effectLst/>
                <a:ea typeface="Calibri" panose="020F0502020204030204" pitchFamily="34" charset="0"/>
                <a:cs typeface="Mangal" panose="02040503050203030202" pitchFamily="18" charset="0"/>
              </a:rPr>
              <a:t>Project Modules </a:t>
            </a:r>
            <a:endParaRPr lang="en-IN" sz="2000" dirty="0">
              <a:effectLst/>
              <a:ea typeface="Calibri" panose="020F0502020204030204" pitchFamily="34" charset="0"/>
              <a:cs typeface="Mangal" panose="02040503050203030202" pitchFamily="18" charset="0"/>
            </a:endParaRPr>
          </a:p>
          <a:p>
            <a:pPr marL="525780" indent="-342900"/>
            <a:r>
              <a:rPr lang="en-US" sz="2000" dirty="0">
                <a:effectLst/>
                <a:ea typeface="Calibri" panose="020F0502020204030204" pitchFamily="34" charset="0"/>
                <a:cs typeface="Mangal" panose="02040503050203030202" pitchFamily="18" charset="0"/>
              </a:rPr>
              <a:t>Feasibility Study</a:t>
            </a:r>
            <a:endParaRPr lang="en-IN" sz="2000" dirty="0">
              <a:effectLst/>
              <a:ea typeface="Calibri" panose="020F0502020204030204" pitchFamily="34" charset="0"/>
              <a:cs typeface="Mangal" panose="02040503050203030202" pitchFamily="18" charset="0"/>
            </a:endParaRPr>
          </a:p>
          <a:p>
            <a:pPr marL="525780" indent="-342900"/>
            <a:r>
              <a:rPr lang="en-US" sz="2000" dirty="0">
                <a:effectLst/>
                <a:ea typeface="Calibri" panose="020F0502020204030204" pitchFamily="34" charset="0"/>
                <a:cs typeface="Mangal" panose="02040503050203030202" pitchFamily="18" charset="0"/>
              </a:rPr>
              <a:t>Requirement specification </a:t>
            </a:r>
            <a:endParaRPr lang="en-IN" sz="2000" dirty="0">
              <a:effectLst/>
              <a:ea typeface="Calibri" panose="020F0502020204030204" pitchFamily="34" charset="0"/>
              <a:cs typeface="Mangal" panose="02040503050203030202" pitchFamily="18" charset="0"/>
            </a:endParaRPr>
          </a:p>
          <a:p>
            <a:pPr marL="525780" indent="-342900"/>
            <a:r>
              <a:rPr lang="en-US" sz="2000" dirty="0">
                <a:effectLst/>
                <a:ea typeface="Calibri" panose="020F0502020204030204" pitchFamily="34" charset="0"/>
                <a:cs typeface="Mangal" panose="02040503050203030202" pitchFamily="18" charset="0"/>
              </a:rPr>
              <a:t>System </a:t>
            </a:r>
            <a:r>
              <a:rPr lang="en-US" sz="2000" dirty="0" smtClean="0">
                <a:effectLst/>
                <a:ea typeface="Calibri" panose="020F0502020204030204" pitchFamily="34" charset="0"/>
                <a:cs typeface="Mangal" panose="02040503050203030202" pitchFamily="18" charset="0"/>
              </a:rPr>
              <a:t>design</a:t>
            </a:r>
            <a:endParaRPr lang="en-IN" sz="2000" dirty="0">
              <a:effectLst/>
              <a:ea typeface="Calibri" panose="020F0502020204030204" pitchFamily="34" charset="0"/>
              <a:cs typeface="Mangal" panose="02040503050203030202" pitchFamily="18" charset="0"/>
            </a:endParaRPr>
          </a:p>
          <a:p>
            <a:pPr marL="525780" indent="-342900">
              <a:spcAft>
                <a:spcPts val="1000"/>
              </a:spcAft>
            </a:pPr>
            <a:r>
              <a:rPr lang="en-US" sz="2000" dirty="0">
                <a:effectLst/>
                <a:ea typeface="Calibri" panose="020F0502020204030204" pitchFamily="34" charset="0"/>
                <a:cs typeface="Mangal" panose="02040503050203030202" pitchFamily="18" charset="0"/>
              </a:rPr>
              <a:t>Snapshot of project modules and outcomes</a:t>
            </a:r>
          </a:p>
        </p:txBody>
      </p:sp>
      <p:sp>
        <p:nvSpPr>
          <p:cNvPr id="4" name="Date Placeholder 3">
            <a:extLst>
              <a:ext uri="{FF2B5EF4-FFF2-40B4-BE49-F238E27FC236}">
                <a16:creationId xmlns:a16="http://schemas.microsoft.com/office/drawing/2014/main" xmlns="" id="{5FDA8440-FFF1-41B4-860F-A161D837D58C}"/>
              </a:ext>
            </a:extLst>
          </p:cNvPr>
          <p:cNvSpPr>
            <a:spLocks noGrp="1"/>
          </p:cNvSpPr>
          <p:nvPr>
            <p:ph type="dt" sz="half" idx="10"/>
          </p:nvPr>
        </p:nvSpPr>
        <p:spPr/>
        <p:txBody>
          <a:bodyPr/>
          <a:lstStyle/>
          <a:p>
            <a:fld id="{01DA7699-64D7-47F7-A256-80DB94234595}" type="datetime2">
              <a:rPr lang="en-US" smtClean="0"/>
              <a:pPr/>
              <a:t>Tuesday, November 28, 2023</a:t>
            </a:fld>
            <a:endParaRPr lang="en-US" dirty="0"/>
          </a:p>
        </p:txBody>
      </p:sp>
      <p:sp>
        <p:nvSpPr>
          <p:cNvPr id="5" name="Footer Placeholder 4">
            <a:extLst>
              <a:ext uri="{FF2B5EF4-FFF2-40B4-BE49-F238E27FC236}">
                <a16:creationId xmlns:a16="http://schemas.microsoft.com/office/drawing/2014/main" xmlns="" id="{0414C1FE-07B0-4547-B4DE-7A35951172A9}"/>
              </a:ext>
            </a:extLst>
          </p:cNvPr>
          <p:cNvSpPr>
            <a:spLocks noGrp="1"/>
          </p:cNvSpPr>
          <p:nvPr>
            <p:ph type="ftr" sz="quarter" idx="11"/>
          </p:nvPr>
        </p:nvSpPr>
        <p:spPr/>
        <p:txBody>
          <a:bodyPr/>
          <a:lstStyle/>
          <a:p>
            <a:r>
              <a:rPr lang="en-US" dirty="0"/>
              <a:t>IT@HCST</a:t>
            </a:r>
          </a:p>
        </p:txBody>
      </p:sp>
      <p:sp>
        <p:nvSpPr>
          <p:cNvPr id="6" name="Slide Number Placeholder 5">
            <a:extLst>
              <a:ext uri="{FF2B5EF4-FFF2-40B4-BE49-F238E27FC236}">
                <a16:creationId xmlns:a16="http://schemas.microsoft.com/office/drawing/2014/main" xmlns="" id="{65BE7E52-C099-46FD-B365-28FAEE66205F}"/>
              </a:ext>
            </a:extLst>
          </p:cNvPr>
          <p:cNvSpPr>
            <a:spLocks noGrp="1"/>
          </p:cNvSpPr>
          <p:nvPr>
            <p:ph type="sldNum" sz="quarter" idx="12"/>
          </p:nvPr>
        </p:nvSpPr>
        <p:spPr/>
        <p:txBody>
          <a:bodyPr/>
          <a:lstStyle/>
          <a:p>
            <a:fld id="{132D015C-86D2-6E47-B92C-AA3F74A3BB30}" type="slidenum">
              <a:rPr lang="en-US" smtClean="0"/>
              <a:pPr/>
              <a:t>2</a:t>
            </a:fld>
            <a:endParaRPr lang="en-US" dirty="0"/>
          </a:p>
        </p:txBody>
      </p:sp>
    </p:spTree>
    <p:extLst>
      <p:ext uri="{BB962C8B-B14F-4D97-AF65-F5344CB8AC3E}">
        <p14:creationId xmlns:p14="http://schemas.microsoft.com/office/powerpoint/2010/main" val="287224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750"/>
                                        <p:tgtEl>
                                          <p:spTgt spid="3">
                                            <p:txEl>
                                              <p:pRg st="0" end="0"/>
                                            </p:txEl>
                                          </p:spTgt>
                                        </p:tgtEl>
                                      </p:cBhvr>
                                    </p:animEffect>
                                    <p:anim calcmode="lin" valueType="num">
                                      <p:cBhvr>
                                        <p:cTn id="15"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750"/>
                                        <p:tgtEl>
                                          <p:spTgt spid="3">
                                            <p:txEl>
                                              <p:pRg st="1" end="1"/>
                                            </p:txEl>
                                          </p:spTgt>
                                        </p:tgtEl>
                                      </p:cBhvr>
                                    </p:animEffect>
                                    <p:anim calcmode="lin" valueType="num">
                                      <p:cBhvr>
                                        <p:cTn id="22"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750"/>
                                        <p:tgtEl>
                                          <p:spTgt spid="3">
                                            <p:txEl>
                                              <p:pRg st="2" end="2"/>
                                            </p:txEl>
                                          </p:spTgt>
                                        </p:tgtEl>
                                      </p:cBhvr>
                                    </p:animEffect>
                                    <p:anim calcmode="lin" valueType="num">
                                      <p:cBhvr>
                                        <p:cTn id="29"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750" fill="hold"/>
                                        <p:tgtEl>
                                          <p:spTgt spid="3">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750"/>
                                        <p:tgtEl>
                                          <p:spTgt spid="3">
                                            <p:txEl>
                                              <p:pRg st="3" end="3"/>
                                            </p:txEl>
                                          </p:spTgt>
                                        </p:tgtEl>
                                      </p:cBhvr>
                                    </p:animEffect>
                                    <p:anim calcmode="lin" valueType="num">
                                      <p:cBhvr>
                                        <p:cTn id="34"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750"/>
                                        <p:tgtEl>
                                          <p:spTgt spid="3">
                                            <p:txEl>
                                              <p:pRg st="4" end="4"/>
                                            </p:txEl>
                                          </p:spTgt>
                                        </p:tgtEl>
                                      </p:cBhvr>
                                    </p:animEffect>
                                    <p:anim calcmode="lin" valueType="num">
                                      <p:cBhvr>
                                        <p:cTn id="41"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7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750"/>
                                        <p:tgtEl>
                                          <p:spTgt spid="3">
                                            <p:txEl>
                                              <p:pRg st="5" end="5"/>
                                            </p:txEl>
                                          </p:spTgt>
                                        </p:tgtEl>
                                      </p:cBhvr>
                                    </p:animEffect>
                                    <p:anim calcmode="lin" valueType="num">
                                      <p:cBhvr>
                                        <p:cTn id="48"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750"/>
                                        <p:tgtEl>
                                          <p:spTgt spid="3">
                                            <p:txEl>
                                              <p:pRg st="6" end="6"/>
                                            </p:txEl>
                                          </p:spTgt>
                                        </p:tgtEl>
                                      </p:cBhvr>
                                    </p:animEffect>
                                    <p:anim calcmode="lin" valueType="num">
                                      <p:cBhvr>
                                        <p:cTn id="55" dur="7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7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fade">
                                      <p:cBhvr>
                                        <p:cTn id="61" dur="750"/>
                                        <p:tgtEl>
                                          <p:spTgt spid="3">
                                            <p:txEl>
                                              <p:pRg st="7" end="7"/>
                                            </p:txEl>
                                          </p:spTgt>
                                        </p:tgtEl>
                                      </p:cBhvr>
                                    </p:animEffect>
                                    <p:anim calcmode="lin" valueType="num">
                                      <p:cBhvr>
                                        <p:cTn id="62" dur="7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3" dur="7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fade">
                                      <p:cBhvr>
                                        <p:cTn id="68" dur="750"/>
                                        <p:tgtEl>
                                          <p:spTgt spid="3">
                                            <p:txEl>
                                              <p:pRg st="8" end="8"/>
                                            </p:txEl>
                                          </p:spTgt>
                                        </p:tgtEl>
                                      </p:cBhvr>
                                    </p:animEffect>
                                    <p:anim calcmode="lin" valueType="num">
                                      <p:cBhvr>
                                        <p:cTn id="69" dur="75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0" dur="75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750"/>
                                        <p:tgtEl>
                                          <p:spTgt spid="3">
                                            <p:txEl>
                                              <p:pRg st="9" end="9"/>
                                            </p:txEl>
                                          </p:spTgt>
                                        </p:tgtEl>
                                      </p:cBhvr>
                                    </p:animEffect>
                                    <p:anim calcmode="lin" valueType="num">
                                      <p:cBhvr>
                                        <p:cTn id="76" dur="75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7" dur="75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750"/>
                                        <p:tgtEl>
                                          <p:spTgt spid="3">
                                            <p:txEl>
                                              <p:pRg st="10" end="10"/>
                                            </p:txEl>
                                          </p:spTgt>
                                        </p:tgtEl>
                                      </p:cBhvr>
                                    </p:animEffect>
                                    <p:anim calcmode="lin" valueType="num">
                                      <p:cBhvr>
                                        <p:cTn id="83" dur="75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4" dur="75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20</a:t>
            </a:fld>
            <a:endParaRPr 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967" y="2621280"/>
            <a:ext cx="4175760" cy="417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408" y="2543125"/>
            <a:ext cx="573405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4" y="458816"/>
            <a:ext cx="12054144" cy="216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79" t="754" r="2077" b="84716"/>
          <a:stretch/>
        </p:blipFill>
        <p:spPr bwMode="auto">
          <a:xfrm>
            <a:off x="3510643" y="6113095"/>
            <a:ext cx="6027420" cy="61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7186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err="1" smtClean="0"/>
              <a:t>PyTorch</a:t>
            </a:r>
            <a:r>
              <a:rPr lang="en-IN" dirty="0" smtClean="0"/>
              <a:t> </a:t>
            </a:r>
            <a:endParaRPr lang="en-IN" dirty="0"/>
          </a:p>
        </p:txBody>
      </p:sp>
      <p:sp>
        <p:nvSpPr>
          <p:cNvPr id="3" name="Content Placeholder 2"/>
          <p:cNvSpPr>
            <a:spLocks noGrp="1"/>
          </p:cNvSpPr>
          <p:nvPr>
            <p:ph idx="1"/>
          </p:nvPr>
        </p:nvSpPr>
        <p:spPr>
          <a:xfrm>
            <a:off x="609600" y="1600200"/>
            <a:ext cx="10972800" cy="1617562"/>
          </a:xfrm>
        </p:spPr>
        <p:txBody>
          <a:bodyPr>
            <a:normAutofit lnSpcReduction="10000"/>
          </a:bodyPr>
          <a:lstStyle/>
          <a:p>
            <a:pPr marL="0" indent="0">
              <a:buNone/>
            </a:pPr>
            <a:r>
              <a:rPr lang="en-US" sz="2000" dirty="0"/>
              <a:t>Python and the Torch library are the foundation of </a:t>
            </a:r>
            <a:r>
              <a:rPr lang="en-US" sz="2000" dirty="0" err="1"/>
              <a:t>PyTorch</a:t>
            </a:r>
            <a:r>
              <a:rPr lang="en-US" sz="2000" dirty="0"/>
              <a:t>, an open source machine learning (ML) framework. </a:t>
            </a:r>
            <a:endParaRPr lang="en-US" sz="2000" dirty="0" smtClean="0"/>
          </a:p>
          <a:p>
            <a:pPr marL="0" indent="0">
              <a:buNone/>
            </a:pPr>
            <a:r>
              <a:rPr lang="en-US" sz="2000" dirty="0" smtClean="0"/>
              <a:t>One </a:t>
            </a:r>
            <a:r>
              <a:rPr lang="en-US" sz="2000" dirty="0"/>
              <a:t>of the most popular platforms for deep learning research is this one. The framework is designed to accelerate the transition from research prototyping to implementation</a:t>
            </a:r>
            <a:r>
              <a:rPr lang="en-US" sz="2000" dirty="0" smtClean="0"/>
              <a:t>.</a:t>
            </a:r>
          </a:p>
          <a:p>
            <a:pPr marL="0" indent="0">
              <a:buNone/>
            </a:pPr>
            <a:r>
              <a:rPr lang="en-US" sz="2000" dirty="0" smtClean="0"/>
              <a:t>It </a:t>
            </a:r>
            <a:r>
              <a:rPr lang="en-US" sz="2000" dirty="0"/>
              <a:t>quickens the process from research prototyping to deployment in the marketplace</a:t>
            </a:r>
            <a:r>
              <a:rPr lang="en-US" sz="2000" dirty="0" smtClean="0"/>
              <a:t>.</a:t>
            </a:r>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21</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95" y="3217762"/>
            <a:ext cx="568642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022" y="4107547"/>
            <a:ext cx="5174133" cy="2559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22723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147"/>
                                        </p:tgtEl>
                                        <p:attrNameLst>
                                          <p:attrName>style.visibility</p:attrName>
                                        </p:attrNameLst>
                                      </p:cBhvr>
                                      <p:to>
                                        <p:strVal val="visible"/>
                                      </p:to>
                                    </p:set>
                                    <p:anim calcmode="lin" valueType="num">
                                      <p:cBhvr>
                                        <p:cTn id="15" dur="1000" fill="hold"/>
                                        <p:tgtEl>
                                          <p:spTgt spid="6147"/>
                                        </p:tgtEl>
                                        <p:attrNameLst>
                                          <p:attrName>ppt_w</p:attrName>
                                        </p:attrNameLst>
                                      </p:cBhvr>
                                      <p:tavLst>
                                        <p:tav tm="0">
                                          <p:val>
                                            <p:fltVal val="0"/>
                                          </p:val>
                                        </p:tav>
                                        <p:tav tm="100000">
                                          <p:val>
                                            <p:strVal val="#ppt_w"/>
                                          </p:val>
                                        </p:tav>
                                      </p:tavLst>
                                    </p:anim>
                                    <p:anim calcmode="lin" valueType="num">
                                      <p:cBhvr>
                                        <p:cTn id="16" dur="1000" fill="hold"/>
                                        <p:tgtEl>
                                          <p:spTgt spid="6147"/>
                                        </p:tgtEl>
                                        <p:attrNameLst>
                                          <p:attrName>ppt_h</p:attrName>
                                        </p:attrNameLst>
                                      </p:cBhvr>
                                      <p:tavLst>
                                        <p:tav tm="0">
                                          <p:val>
                                            <p:fltVal val="0"/>
                                          </p:val>
                                        </p:tav>
                                        <p:tav tm="100000">
                                          <p:val>
                                            <p:strVal val="#ppt_h"/>
                                          </p:val>
                                        </p:tav>
                                      </p:tavLst>
                                    </p:anim>
                                    <p:anim calcmode="lin" valueType="num">
                                      <p:cBhvr>
                                        <p:cTn id="17" dur="1000" fill="hold"/>
                                        <p:tgtEl>
                                          <p:spTgt spid="6147"/>
                                        </p:tgtEl>
                                        <p:attrNameLst>
                                          <p:attrName>style.rotation</p:attrName>
                                        </p:attrNameLst>
                                      </p:cBhvr>
                                      <p:tavLst>
                                        <p:tav tm="0">
                                          <p:val>
                                            <p:fltVal val="90"/>
                                          </p:val>
                                        </p:tav>
                                        <p:tav tm="100000">
                                          <p:val>
                                            <p:fltVal val="0"/>
                                          </p:val>
                                        </p:tav>
                                      </p:tavLst>
                                    </p:anim>
                                    <p:animEffect transition="in" filter="fade">
                                      <p:cBhvr>
                                        <p:cTn id="18" dur="1000"/>
                                        <p:tgtEl>
                                          <p:spTgt spid="614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 calcmode="lin" valueType="num">
                                      <p:cBhvr>
                                        <p:cTn id="23" dur="500" fill="hold"/>
                                        <p:tgtEl>
                                          <p:spTgt spid="6146"/>
                                        </p:tgtEl>
                                        <p:attrNameLst>
                                          <p:attrName>ppt_w</p:attrName>
                                        </p:attrNameLst>
                                      </p:cBhvr>
                                      <p:tavLst>
                                        <p:tav tm="0">
                                          <p:val>
                                            <p:fltVal val="0"/>
                                          </p:val>
                                        </p:tav>
                                        <p:tav tm="100000">
                                          <p:val>
                                            <p:strVal val="#ppt_w"/>
                                          </p:val>
                                        </p:tav>
                                      </p:tavLst>
                                    </p:anim>
                                    <p:anim calcmode="lin" valueType="num">
                                      <p:cBhvr>
                                        <p:cTn id="24" dur="500" fill="hold"/>
                                        <p:tgtEl>
                                          <p:spTgt spid="6146"/>
                                        </p:tgtEl>
                                        <p:attrNameLst>
                                          <p:attrName>ppt_h</p:attrName>
                                        </p:attrNameLst>
                                      </p:cBhvr>
                                      <p:tavLst>
                                        <p:tav tm="0">
                                          <p:val>
                                            <p:fltVal val="0"/>
                                          </p:val>
                                        </p:tav>
                                        <p:tav tm="100000">
                                          <p:val>
                                            <p:strVal val="#ppt_h"/>
                                          </p:val>
                                        </p:tav>
                                      </p:tavLst>
                                    </p:anim>
                                    <p:animEffect transition="in" filter="fade">
                                      <p:cBhvr>
                                        <p:cTn id="2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cap="all" dirty="0" smtClean="0"/>
              <a:t>CROSSENTROPYLOSS</a:t>
            </a:r>
            <a:endParaRPr lang="en-IN" dirty="0"/>
          </a:p>
        </p:txBody>
      </p:sp>
      <p:sp>
        <p:nvSpPr>
          <p:cNvPr id="3" name="Content Placeholder 2"/>
          <p:cNvSpPr>
            <a:spLocks noGrp="1"/>
          </p:cNvSpPr>
          <p:nvPr>
            <p:ph idx="1"/>
          </p:nvPr>
        </p:nvSpPr>
        <p:spPr>
          <a:xfrm>
            <a:off x="528577" y="1523999"/>
            <a:ext cx="10860912" cy="1670613"/>
          </a:xfrm>
        </p:spPr>
        <p:txBody>
          <a:bodyPr>
            <a:normAutofit fontScale="92500"/>
          </a:bodyPr>
          <a:lstStyle/>
          <a:p>
            <a:r>
              <a:rPr lang="en-US" dirty="0"/>
              <a:t>This criterion computes the cross entropy loss between input logits and target.</a:t>
            </a:r>
          </a:p>
          <a:p>
            <a:r>
              <a:rPr lang="en-US" dirty="0"/>
              <a:t>It is useful when training a classification problem with </a:t>
            </a:r>
            <a:r>
              <a:rPr lang="en-US" i="1" dirty="0"/>
              <a:t>C</a:t>
            </a:r>
            <a:r>
              <a:rPr lang="en-US" dirty="0"/>
              <a:t> classes. If provided, the optional argument weight should be a 1D </a:t>
            </a:r>
            <a:r>
              <a:rPr lang="en-US" i="1" dirty="0"/>
              <a:t>Tensor</a:t>
            </a:r>
            <a:r>
              <a:rPr lang="en-US" dirty="0"/>
              <a:t> assigning weight to each of the classes. This is particularly useful when you have an unbalanced training set</a:t>
            </a:r>
            <a:r>
              <a:rPr lang="en-US" dirty="0" smtClean="0"/>
              <a:t>.</a:t>
            </a:r>
            <a:endParaRPr lang="en-US"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22</a:t>
            </a:fld>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577" y="3009417"/>
            <a:ext cx="11566967" cy="2381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09" y="5426380"/>
            <a:ext cx="10687291" cy="1328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6047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7171"/>
                                        </p:tgtEl>
                                        <p:attrNameLst>
                                          <p:attrName>style.visibility</p:attrName>
                                        </p:attrNameLst>
                                      </p:cBhvr>
                                      <p:to>
                                        <p:strVal val="visible"/>
                                      </p:to>
                                    </p:set>
                                    <p:anim calcmode="lin" valueType="num">
                                      <p:cBhvr>
                                        <p:cTn id="17" dur="1000" fill="hold"/>
                                        <p:tgtEl>
                                          <p:spTgt spid="7171"/>
                                        </p:tgtEl>
                                        <p:attrNameLst>
                                          <p:attrName>ppt_w</p:attrName>
                                        </p:attrNameLst>
                                      </p:cBhvr>
                                      <p:tavLst>
                                        <p:tav tm="0">
                                          <p:val>
                                            <p:fltVal val="0"/>
                                          </p:val>
                                        </p:tav>
                                        <p:tav tm="100000">
                                          <p:val>
                                            <p:strVal val="#ppt_w"/>
                                          </p:val>
                                        </p:tav>
                                      </p:tavLst>
                                    </p:anim>
                                    <p:anim calcmode="lin" valueType="num">
                                      <p:cBhvr>
                                        <p:cTn id="18" dur="1000" fill="hold"/>
                                        <p:tgtEl>
                                          <p:spTgt spid="7171"/>
                                        </p:tgtEl>
                                        <p:attrNameLst>
                                          <p:attrName>ppt_h</p:attrName>
                                        </p:attrNameLst>
                                      </p:cBhvr>
                                      <p:tavLst>
                                        <p:tav tm="0">
                                          <p:val>
                                            <p:fltVal val="0"/>
                                          </p:val>
                                        </p:tav>
                                        <p:tav tm="100000">
                                          <p:val>
                                            <p:strVal val="#ppt_h"/>
                                          </p:val>
                                        </p:tav>
                                      </p:tavLst>
                                    </p:anim>
                                    <p:anim calcmode="lin" valueType="num">
                                      <p:cBhvr>
                                        <p:cTn id="19" dur="1000" fill="hold"/>
                                        <p:tgtEl>
                                          <p:spTgt spid="7171"/>
                                        </p:tgtEl>
                                        <p:attrNameLst>
                                          <p:attrName>style.rotation</p:attrName>
                                        </p:attrNameLst>
                                      </p:cBhvr>
                                      <p:tavLst>
                                        <p:tav tm="0">
                                          <p:val>
                                            <p:fltVal val="90"/>
                                          </p:val>
                                        </p:tav>
                                        <p:tav tm="100000">
                                          <p:val>
                                            <p:fltVal val="0"/>
                                          </p:val>
                                        </p:tav>
                                      </p:tavLst>
                                    </p:anim>
                                    <p:animEffect transition="in" filter="fade">
                                      <p:cBhvr>
                                        <p:cTn id="20" dur="1000"/>
                                        <p:tgtEl>
                                          <p:spTgt spid="7171"/>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7172"/>
                                        </p:tgtEl>
                                      </p:cBhvr>
                                    </p:animEffect>
                                    <p:animScale>
                                      <p:cBhvr>
                                        <p:cTn id="25" dur="250" autoRev="1" fill="hold"/>
                                        <p:tgtEl>
                                          <p:spTgt spid="71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751390"/>
          </a:xfrm>
        </p:spPr>
        <p:txBody>
          <a:bodyPr>
            <a:normAutofit fontScale="90000"/>
          </a:bodyPr>
          <a:lstStyle/>
          <a:p>
            <a:r>
              <a:rPr lang="en-IN" cap="all" dirty="0"/>
              <a:t>TORCH.OPTIM</a:t>
            </a:r>
            <a:br>
              <a:rPr lang="en-IN" cap="all" dirty="0"/>
            </a:br>
            <a:endParaRPr lang="en-IN" dirty="0"/>
          </a:p>
        </p:txBody>
      </p:sp>
      <p:sp>
        <p:nvSpPr>
          <p:cNvPr id="3" name="Content Placeholder 2"/>
          <p:cNvSpPr>
            <a:spLocks noGrp="1"/>
          </p:cNvSpPr>
          <p:nvPr>
            <p:ph idx="1"/>
          </p:nvPr>
        </p:nvSpPr>
        <p:spPr>
          <a:xfrm>
            <a:off x="609600" y="891251"/>
            <a:ext cx="10972800" cy="1875098"/>
          </a:xfrm>
        </p:spPr>
        <p:txBody>
          <a:bodyPr>
            <a:normAutofit fontScale="77500" lnSpcReduction="20000"/>
          </a:bodyPr>
          <a:lstStyle/>
          <a:p>
            <a:r>
              <a:rPr lang="en-US" dirty="0" err="1">
                <a:hlinkClick r:id="rId2" tooltip="torch.optim"/>
              </a:rPr>
              <a:t>torch.optim</a:t>
            </a:r>
            <a:r>
              <a:rPr lang="en-US" dirty="0"/>
              <a:t> is a package implementing various optimization algorithms. Most commonly used methods are already supported, and the interface is general enough, so that more sophisticated ones can be also easily integrated in the future</a:t>
            </a:r>
            <a:r>
              <a:rPr lang="en-US" dirty="0" smtClean="0"/>
              <a:t>.</a:t>
            </a:r>
          </a:p>
          <a:p>
            <a:r>
              <a:rPr lang="en-US" dirty="0"/>
              <a:t>To use </a:t>
            </a:r>
            <a:r>
              <a:rPr lang="en-US" dirty="0" err="1">
                <a:hlinkClick r:id="rId2" tooltip="torch.optim"/>
              </a:rPr>
              <a:t>torch.optim</a:t>
            </a:r>
            <a:r>
              <a:rPr lang="en-US" dirty="0"/>
              <a:t> you have to construct an optimizer object, that will hold the current state and will update the parameters based on the computed gradients</a:t>
            </a:r>
            <a:r>
              <a:rPr lang="en-US" dirty="0" smtClean="0"/>
              <a:t>.</a:t>
            </a:r>
          </a:p>
          <a:p>
            <a:r>
              <a:rPr lang="en-US" dirty="0" smtClean="0"/>
              <a:t>I use one of the algorithm ADAM cause is the data is very unbalanced and it gives very good optimization on these kind of datasets.</a:t>
            </a:r>
          </a:p>
          <a:p>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23</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61" y="3009418"/>
            <a:ext cx="11146420" cy="3541853"/>
          </a:xfrm>
          <a:prstGeom prst="rect">
            <a:avLst/>
          </a:prstGeom>
          <a:solidFill>
            <a:schemeClr val="accent6">
              <a:lumMod val="20000"/>
              <a:lumOff val="80000"/>
            </a:schemeClr>
          </a:solidFill>
          <a:ln>
            <a:noFill/>
          </a:ln>
          <a:effectLst/>
        </p:spPr>
      </p:pic>
    </p:spTree>
    <p:extLst>
      <p:ext uri="{BB962C8B-B14F-4D97-AF65-F5344CB8AC3E}">
        <p14:creationId xmlns:p14="http://schemas.microsoft.com/office/powerpoint/2010/main" val="21701525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8194"/>
                                        </p:tgtEl>
                                        <p:attrNameLst>
                                          <p:attrName>style.visibility</p:attrName>
                                        </p:attrNameLst>
                                      </p:cBhvr>
                                      <p:to>
                                        <p:strVal val="visible"/>
                                      </p:to>
                                    </p:set>
                                    <p:anim calcmode="lin" valueType="num">
                                      <p:cBhvr>
                                        <p:cTn id="25" dur="500" fill="hold"/>
                                        <p:tgtEl>
                                          <p:spTgt spid="8194"/>
                                        </p:tgtEl>
                                        <p:attrNameLst>
                                          <p:attrName>ppt_w</p:attrName>
                                        </p:attrNameLst>
                                      </p:cBhvr>
                                      <p:tavLst>
                                        <p:tav tm="0">
                                          <p:val>
                                            <p:fltVal val="0"/>
                                          </p:val>
                                        </p:tav>
                                        <p:tav tm="100000">
                                          <p:val>
                                            <p:strVal val="#ppt_w"/>
                                          </p:val>
                                        </p:tav>
                                      </p:tavLst>
                                    </p:anim>
                                    <p:anim calcmode="lin" valueType="num">
                                      <p:cBhvr>
                                        <p:cTn id="26" dur="500" fill="hold"/>
                                        <p:tgtEl>
                                          <p:spTgt spid="8194"/>
                                        </p:tgtEl>
                                        <p:attrNameLst>
                                          <p:attrName>ppt_h</p:attrName>
                                        </p:attrNameLst>
                                      </p:cBhvr>
                                      <p:tavLst>
                                        <p:tav tm="0">
                                          <p:val>
                                            <p:fltVal val="0"/>
                                          </p:val>
                                        </p:tav>
                                        <p:tav tm="100000">
                                          <p:val>
                                            <p:strVal val="#ppt_h"/>
                                          </p:val>
                                        </p:tav>
                                      </p:tavLst>
                                    </p:anim>
                                    <p:animEffect transition="in" filter="fade">
                                      <p:cBhvr>
                                        <p:cTn id="2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6E72-EFFC-4FBE-A67B-4C5616CC768C}" type="datetime2">
              <a:rPr lang="en-US" smtClean="0"/>
              <a:pPr/>
              <a:t>Tuesday, November 28, 2023</a:t>
            </a:fld>
            <a:endParaRPr lang="en-US" dirty="0"/>
          </a:p>
        </p:txBody>
      </p:sp>
      <p:sp>
        <p:nvSpPr>
          <p:cNvPr id="3" name="Footer Placeholder 2"/>
          <p:cNvSpPr>
            <a:spLocks noGrp="1"/>
          </p:cNvSpPr>
          <p:nvPr>
            <p:ph type="ftr" sz="quarter" idx="11"/>
          </p:nvPr>
        </p:nvSpPr>
        <p:spPr/>
        <p:txBody>
          <a:bodyPr/>
          <a:lstStyle/>
          <a:p>
            <a:r>
              <a:rPr lang="en-US" smtClean="0"/>
              <a:t>IT@HCST</a:t>
            </a:r>
            <a:endParaRPr lang="en-US" dirty="0"/>
          </a:p>
        </p:txBody>
      </p:sp>
      <p:sp>
        <p:nvSpPr>
          <p:cNvPr id="4" name="Slide Number Placeholder 3"/>
          <p:cNvSpPr>
            <a:spLocks noGrp="1"/>
          </p:cNvSpPr>
          <p:nvPr>
            <p:ph type="sldNum" sz="quarter" idx="12"/>
          </p:nvPr>
        </p:nvSpPr>
        <p:spPr/>
        <p:txBody>
          <a:bodyPr/>
          <a:lstStyle/>
          <a:p>
            <a:fld id="{132D015C-86D2-6E47-B92C-AA3F74A3BB30}" type="slidenum">
              <a:rPr lang="en-US" smtClean="0"/>
              <a:pPr/>
              <a:t>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553" y="660259"/>
            <a:ext cx="6008818" cy="5999173"/>
          </a:xfrm>
          <a:prstGeom prst="rect">
            <a:avLst/>
          </a:prstGeom>
        </p:spPr>
      </p:pic>
      <p:sp>
        <p:nvSpPr>
          <p:cNvPr id="8" name="Rectangle 7"/>
          <p:cNvSpPr/>
          <p:nvPr/>
        </p:nvSpPr>
        <p:spPr>
          <a:xfrm>
            <a:off x="609601" y="660259"/>
            <a:ext cx="4728882" cy="523220"/>
          </a:xfrm>
          <a:prstGeom prst="rect">
            <a:avLst/>
          </a:prstGeom>
        </p:spPr>
        <p:txBody>
          <a:bodyPr wrap="square">
            <a:spAutoFit/>
          </a:bodyPr>
          <a:lstStyle/>
          <a:p>
            <a:pPr algn="ctr"/>
            <a:r>
              <a:rPr lang="en-IN" sz="2800" b="1" spc="-150" dirty="0">
                <a:effectLst>
                  <a:outerShdw blurRad="38100" dist="38100" dir="2700000" algn="tl">
                    <a:srgbClr val="000000">
                      <a:alpha val="43137"/>
                    </a:srgbClr>
                  </a:outerShdw>
                </a:effectLst>
              </a:rPr>
              <a:t>Implements Adam algorithm.</a:t>
            </a:r>
          </a:p>
        </p:txBody>
      </p:sp>
    </p:spTree>
    <p:extLst>
      <p:ext uri="{BB962C8B-B14F-4D97-AF65-F5344CB8AC3E}">
        <p14:creationId xmlns:p14="http://schemas.microsoft.com/office/powerpoint/2010/main" val="28843405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err="1" smtClean="0"/>
              <a:t>TorchVision</a:t>
            </a:r>
            <a:endParaRPr lang="en-IN" dirty="0"/>
          </a:p>
        </p:txBody>
      </p:sp>
      <p:sp>
        <p:nvSpPr>
          <p:cNvPr id="3" name="Content Placeholder 2"/>
          <p:cNvSpPr>
            <a:spLocks noGrp="1"/>
          </p:cNvSpPr>
          <p:nvPr>
            <p:ph idx="1"/>
          </p:nvPr>
        </p:nvSpPr>
        <p:spPr>
          <a:xfrm>
            <a:off x="609600" y="1600200"/>
            <a:ext cx="10972800" cy="1976377"/>
          </a:xfrm>
        </p:spPr>
        <p:txBody>
          <a:bodyPr>
            <a:normAutofit/>
          </a:bodyPr>
          <a:lstStyle/>
          <a:p>
            <a:r>
              <a:rPr lang="en-US" dirty="0" err="1" smtClean="0"/>
              <a:t>Torchvision</a:t>
            </a:r>
            <a:r>
              <a:rPr lang="en-US" dirty="0" smtClean="0"/>
              <a:t> </a:t>
            </a:r>
            <a:r>
              <a:rPr lang="en-US" dirty="0"/>
              <a:t>is a computer vision library that works in tandem with </a:t>
            </a:r>
            <a:r>
              <a:rPr lang="en-US" dirty="0" err="1"/>
              <a:t>PyTorch</a:t>
            </a:r>
            <a:r>
              <a:rPr lang="en-US" dirty="0"/>
              <a:t>. There are tools for quick image and video conversions, pre-trained models that are widely used, and datasets ( </a:t>
            </a:r>
            <a:r>
              <a:rPr lang="en-US" dirty="0" err="1"/>
              <a:t>torchvision</a:t>
            </a:r>
            <a:r>
              <a:rPr lang="en-US" dirty="0"/>
              <a:t> does not come bundled with </a:t>
            </a:r>
            <a:r>
              <a:rPr lang="en-US" dirty="0" err="1"/>
              <a:t>PyTorch</a:t>
            </a:r>
            <a:r>
              <a:rPr lang="en-US" dirty="0"/>
              <a:t> , you will have to install it separately. )</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25</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7568" y="3176097"/>
            <a:ext cx="6356488" cy="3227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03" y="3715473"/>
            <a:ext cx="4356441" cy="2687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279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anim calcmode="lin" valueType="num">
                                      <p:cBhvr>
                                        <p:cTn id="14" dur="500" fill="hold"/>
                                        <p:tgtEl>
                                          <p:spTgt spid="9218"/>
                                        </p:tgtEl>
                                        <p:attrNameLst>
                                          <p:attrName>ppt_w</p:attrName>
                                        </p:attrNameLst>
                                      </p:cBhvr>
                                      <p:tavLst>
                                        <p:tav tm="0">
                                          <p:val>
                                            <p:fltVal val="0"/>
                                          </p:val>
                                        </p:tav>
                                        <p:tav tm="100000">
                                          <p:val>
                                            <p:strVal val="#ppt_w"/>
                                          </p:val>
                                        </p:tav>
                                      </p:tavLst>
                                    </p:anim>
                                    <p:anim calcmode="lin" valueType="num">
                                      <p:cBhvr>
                                        <p:cTn id="15" dur="500" fill="hold"/>
                                        <p:tgtEl>
                                          <p:spTgt spid="9218"/>
                                        </p:tgtEl>
                                        <p:attrNameLst>
                                          <p:attrName>ppt_h</p:attrName>
                                        </p:attrNameLst>
                                      </p:cBhvr>
                                      <p:tavLst>
                                        <p:tav tm="0">
                                          <p:val>
                                            <p:fltVal val="0"/>
                                          </p:val>
                                        </p:tav>
                                        <p:tav tm="100000">
                                          <p:val>
                                            <p:strVal val="#ppt_h"/>
                                          </p:val>
                                        </p:tav>
                                      </p:tavLst>
                                    </p:anim>
                                    <p:animEffect transition="in" filter="fade">
                                      <p:cBhvr>
                                        <p:cTn id="16" dur="500"/>
                                        <p:tgtEl>
                                          <p:spTgt spid="9218"/>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9219"/>
                                        </p:tgtEl>
                                        <p:attrNameLst>
                                          <p:attrName>style.visibility</p:attrName>
                                        </p:attrNameLst>
                                      </p:cBhvr>
                                      <p:to>
                                        <p:strVal val="visible"/>
                                      </p:to>
                                    </p:set>
                                    <p:animEffect transition="in" filter="barn(inVertical)">
                                      <p:cBhvr>
                                        <p:cTn id="29"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a typeface="Calibri" panose="020F0502020204030204" pitchFamily="34" charset="0"/>
                <a:cs typeface="Mangal" panose="02040503050203030202" pitchFamily="18" charset="0"/>
              </a:rPr>
              <a:t>INTRODUCTION TO PROJECT</a:t>
            </a:r>
            <a:endParaRPr lang="en-IN" dirty="0"/>
          </a:p>
        </p:txBody>
      </p:sp>
      <p:sp>
        <p:nvSpPr>
          <p:cNvPr id="3" name="Content Placeholder 2"/>
          <p:cNvSpPr>
            <a:spLocks noGrp="1"/>
          </p:cNvSpPr>
          <p:nvPr>
            <p:ph idx="1"/>
          </p:nvPr>
        </p:nvSpPr>
        <p:spPr/>
        <p:txBody>
          <a:bodyPr/>
          <a:lstStyle/>
          <a:p>
            <a:r>
              <a:rPr lang="en-IN" dirty="0" smtClean="0"/>
              <a:t>SO…..HERE THE PROJECT START</a:t>
            </a:r>
          </a:p>
          <a:p>
            <a:r>
              <a:rPr lang="en-IN" dirty="0" smtClean="0"/>
              <a:t>As I previously discussed about all the things used in my project so  for a short review let me take you the names which I mentioned and used for my project</a:t>
            </a:r>
          </a:p>
          <a:p>
            <a:pPr>
              <a:buFont typeface="Wingdings" panose="05000000000000000000" pitchFamily="2" charset="2"/>
              <a:buChar char="§"/>
            </a:pPr>
            <a:r>
              <a:rPr lang="en-IN" dirty="0" err="1"/>
              <a:t>Cuda</a:t>
            </a:r>
            <a:endParaRPr lang="en-IN" dirty="0"/>
          </a:p>
          <a:p>
            <a:pPr>
              <a:buFont typeface="Wingdings" panose="05000000000000000000" pitchFamily="2" charset="2"/>
              <a:buChar char="§"/>
            </a:pPr>
            <a:r>
              <a:rPr lang="en-IN" dirty="0"/>
              <a:t> MNIST database</a:t>
            </a:r>
          </a:p>
          <a:p>
            <a:pPr>
              <a:buFont typeface="Wingdings" panose="05000000000000000000" pitchFamily="2" charset="2"/>
              <a:buChar char="§"/>
            </a:pPr>
            <a:r>
              <a:rPr lang="en-IN" dirty="0" smtClean="0"/>
              <a:t>Feed-Forward Neural </a:t>
            </a:r>
            <a:r>
              <a:rPr lang="en-IN" dirty="0"/>
              <a:t>Network</a:t>
            </a:r>
          </a:p>
          <a:p>
            <a:pPr>
              <a:buFont typeface="Wingdings" panose="05000000000000000000" pitchFamily="2" charset="2"/>
              <a:buChar char="§"/>
            </a:pPr>
            <a:r>
              <a:rPr lang="en-IN" dirty="0" err="1"/>
              <a:t>pyTorch</a:t>
            </a:r>
            <a:endParaRPr lang="en-IN" dirty="0"/>
          </a:p>
          <a:p>
            <a:pPr>
              <a:buFont typeface="Wingdings" panose="05000000000000000000" pitchFamily="2" charset="2"/>
              <a:buChar char="§"/>
            </a:pPr>
            <a:r>
              <a:rPr lang="en-IN" dirty="0"/>
              <a:t>Python</a:t>
            </a:r>
          </a:p>
          <a:p>
            <a:pPr>
              <a:buFont typeface="Wingdings" panose="05000000000000000000" pitchFamily="2" charset="2"/>
              <a:buChar char="§"/>
            </a:pPr>
            <a:r>
              <a:rPr lang="en-IN" dirty="0" err="1" smtClean="0"/>
              <a:t>Torchvision</a:t>
            </a:r>
            <a:endParaRPr lang="en-IN" dirty="0" smtClean="0"/>
          </a:p>
          <a:p>
            <a:pPr>
              <a:buFont typeface="Wingdings" panose="05000000000000000000" pitchFamily="2" charset="2"/>
              <a:buChar char="§"/>
            </a:pPr>
            <a:r>
              <a:rPr lang="en-IN" dirty="0" err="1" smtClean="0"/>
              <a:t>CrossEntropyLoss</a:t>
            </a:r>
            <a:endParaRPr lang="en-IN" dirty="0" smtClean="0"/>
          </a:p>
          <a:p>
            <a:pPr>
              <a:buFont typeface="Wingdings" panose="05000000000000000000" pitchFamily="2" charset="2"/>
              <a:buChar char="§"/>
            </a:pPr>
            <a:endParaRPr lang="en-IN" dirty="0"/>
          </a:p>
          <a:p>
            <a:endParaRPr lang="en-IN" dirty="0" smtClean="0"/>
          </a:p>
          <a:p>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26</a:t>
            </a:fld>
            <a:endParaRPr lang="en-US" dirty="0"/>
          </a:p>
        </p:txBody>
      </p:sp>
      <p:pic>
        <p:nvPicPr>
          <p:cNvPr id="8" name="ppic.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96580" y="2884518"/>
            <a:ext cx="5985820" cy="344683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34983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1050"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ircle(i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circle(i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circle(in)">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circle(in)">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circle(in)">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circle(in)">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circle(in)">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circle(in)">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circle(in)">
                                      <p:cBhvr>
                                        <p:cTn id="5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6" repeatCount="indefinite" fill="remove" display="0">
                  <p:stCondLst>
                    <p:cond delay="indefinite"/>
                  </p:stCondLst>
                </p:cTn>
                <p:tgtEl>
                  <p:spTgt spid="8"/>
                </p:tgtEl>
              </p:cMediaNode>
            </p:video>
            <p:seq concurrent="1" nextAc="seek">
              <p:cTn id="57" restart="whenNotActive" fill="hold" evtFilter="cancelBubble" nodeType="interactiveSeq">
                <p:stCondLst>
                  <p:cond evt="onClick" delay="0">
                    <p:tgtEl>
                      <p:spTgt spid="8"/>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8"/>
                                        </p:tgtEl>
                                      </p:cBhvr>
                                    </p:cmd>
                                  </p:childTnLst>
                                </p:cTn>
                              </p:par>
                            </p:childTnLst>
                          </p:cTn>
                        </p:par>
                      </p:childTnLst>
                    </p:cTn>
                  </p:par>
                </p:childTnLst>
              </p:cTn>
              <p:nextCondLst>
                <p:cond evt="onClick" delay="0">
                  <p:tgtEl>
                    <p:spTgt spid="8"/>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a typeface="Calibri" panose="020F0502020204030204" pitchFamily="34" charset="0"/>
                <a:cs typeface="Mangal" panose="02040503050203030202" pitchFamily="18" charset="0"/>
              </a:rPr>
              <a:t>WHY THIS PROJECT HAS BEEN CHOSEN?</a:t>
            </a:r>
            <a:endParaRPr lang="en-IN" dirty="0"/>
          </a:p>
        </p:txBody>
      </p:sp>
      <p:sp>
        <p:nvSpPr>
          <p:cNvPr id="3" name="Content Placeholder 2"/>
          <p:cNvSpPr>
            <a:spLocks noGrp="1"/>
          </p:cNvSpPr>
          <p:nvPr>
            <p:ph idx="1"/>
          </p:nvPr>
        </p:nvSpPr>
        <p:spPr/>
        <p:txBody>
          <a:bodyPr/>
          <a:lstStyle/>
          <a:p>
            <a:r>
              <a:rPr lang="en-IN" dirty="0" smtClean="0"/>
              <a:t>This project is chosen cause  it comes under my area of interest .</a:t>
            </a:r>
          </a:p>
          <a:p>
            <a:r>
              <a:rPr lang="en-IN" dirty="0" smtClean="0"/>
              <a:t>I am always their in in question of why? and how?  So these neural networks gave me question of my answers(hypothetically)</a:t>
            </a:r>
          </a:p>
          <a:p>
            <a:r>
              <a:rPr lang="en-IN" dirty="0" smtClean="0"/>
              <a:t>But the main reason too pick this course is too directly excel in the field of data science which is very vast field in its own , I think this is my very initial step on  to entering the field of data</a:t>
            </a:r>
          </a:p>
          <a:p>
            <a:r>
              <a:rPr lang="en-IN" dirty="0" smtClean="0"/>
              <a:t>As data is available  everywhere but how too use it can done by an trainer in felid of data. So that data can be used for upcoming technology and make our work more easier.</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27</a:t>
            </a:fld>
            <a:endParaRPr lang="en-US" dirty="0"/>
          </a:p>
        </p:txBody>
      </p:sp>
    </p:spTree>
    <p:extLst>
      <p:ext uri="{BB962C8B-B14F-4D97-AF65-F5344CB8AC3E}">
        <p14:creationId xmlns:p14="http://schemas.microsoft.com/office/powerpoint/2010/main" val="23825791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25780" indent="-342900"/>
            <a:r>
              <a:rPr lang="en-US" dirty="0" smtClean="0">
                <a:ea typeface="Calibri" panose="020F0502020204030204" pitchFamily="34" charset="0"/>
                <a:cs typeface="Mangal" panose="02040503050203030202" pitchFamily="18" charset="0"/>
              </a:rPr>
              <a:t>PROJECT MODULES </a:t>
            </a:r>
            <a:endParaRPr lang="en-IN" dirty="0">
              <a:ea typeface="Calibri" panose="020F0502020204030204" pitchFamily="34" charset="0"/>
              <a:cs typeface="Mangal" panose="02040503050203030202" pitchFamily="18" charset="0"/>
            </a:endParaRPr>
          </a:p>
        </p:txBody>
      </p:sp>
      <p:sp>
        <p:nvSpPr>
          <p:cNvPr id="3" name="Content Placeholder 2"/>
          <p:cNvSpPr>
            <a:spLocks noGrp="1"/>
          </p:cNvSpPr>
          <p:nvPr>
            <p:ph idx="1"/>
          </p:nvPr>
        </p:nvSpPr>
        <p:spPr/>
        <p:txBody>
          <a:bodyPr>
            <a:normAutofit lnSpcReduction="10000"/>
          </a:bodyPr>
          <a:lstStyle/>
          <a:p>
            <a:r>
              <a:rPr lang="en-IN" dirty="0" smtClean="0"/>
              <a:t>Project module is </a:t>
            </a:r>
          </a:p>
          <a:p>
            <a:pPr>
              <a:buFont typeface="Wingdings" panose="05000000000000000000" pitchFamily="2" charset="2"/>
              <a:buChar char="q"/>
            </a:pPr>
            <a:r>
              <a:rPr lang="en-IN" dirty="0"/>
              <a:t> </a:t>
            </a:r>
            <a:r>
              <a:rPr lang="en-IN" dirty="0" smtClean="0"/>
              <a:t>importing the libraries , packages required </a:t>
            </a:r>
          </a:p>
          <a:p>
            <a:pPr>
              <a:buFont typeface="Wingdings" panose="05000000000000000000" pitchFamily="2" charset="2"/>
              <a:buChar char="q"/>
            </a:pPr>
            <a:r>
              <a:rPr lang="en-IN" dirty="0" smtClean="0"/>
              <a:t>Initialization of the parameters used in the project (they are 6 parameters )</a:t>
            </a:r>
          </a:p>
          <a:p>
            <a:pPr>
              <a:buFont typeface="Wingdings" panose="05000000000000000000" pitchFamily="2" charset="2"/>
              <a:buChar char="q"/>
            </a:pPr>
            <a:r>
              <a:rPr lang="en-IN" dirty="0" smtClean="0"/>
              <a:t>Importing / training of MNIST dataset.</a:t>
            </a:r>
          </a:p>
          <a:p>
            <a:pPr>
              <a:buFont typeface="Wingdings" panose="05000000000000000000" pitchFamily="2" charset="2"/>
              <a:buChar char="q"/>
            </a:pPr>
            <a:r>
              <a:rPr lang="en-IN" dirty="0" smtClean="0"/>
              <a:t>Loading of Dataset in NN.</a:t>
            </a:r>
          </a:p>
          <a:p>
            <a:pPr>
              <a:buFont typeface="Wingdings" panose="05000000000000000000" pitchFamily="2" charset="2"/>
              <a:buChar char="q"/>
            </a:pPr>
            <a:r>
              <a:rPr lang="en-IN" dirty="0" smtClean="0"/>
              <a:t>Network class .</a:t>
            </a:r>
          </a:p>
          <a:p>
            <a:pPr>
              <a:buFont typeface="Wingdings" panose="05000000000000000000" pitchFamily="2" charset="2"/>
              <a:buChar char="q"/>
            </a:pPr>
            <a:r>
              <a:rPr lang="en-IN" dirty="0" smtClean="0"/>
              <a:t>Creation of object which will represent  our class.</a:t>
            </a:r>
          </a:p>
          <a:p>
            <a:pPr>
              <a:buFont typeface="Wingdings" panose="05000000000000000000" pitchFamily="2" charset="2"/>
              <a:buChar char="q"/>
            </a:pPr>
            <a:r>
              <a:rPr lang="en-IN" dirty="0" smtClean="0"/>
              <a:t>Train the network</a:t>
            </a:r>
          </a:p>
          <a:p>
            <a:pPr>
              <a:buFont typeface="Wingdings" panose="05000000000000000000" pitchFamily="2" charset="2"/>
              <a:buChar char="q"/>
            </a:pPr>
            <a:r>
              <a:rPr lang="en-IN" dirty="0" smtClean="0"/>
              <a:t>LOSS Function</a:t>
            </a:r>
          </a:p>
          <a:p>
            <a:pPr>
              <a:buFont typeface="Wingdings" panose="05000000000000000000" pitchFamily="2" charset="2"/>
              <a:buChar char="q"/>
            </a:pPr>
            <a:r>
              <a:rPr lang="en-IN" dirty="0" smtClean="0"/>
              <a:t>Optimizer</a:t>
            </a:r>
          </a:p>
          <a:p>
            <a:pPr>
              <a:buFont typeface="Wingdings" panose="05000000000000000000" pitchFamily="2" charset="2"/>
              <a:buChar char="q"/>
            </a:pPr>
            <a:r>
              <a:rPr lang="en-IN" dirty="0" smtClean="0"/>
              <a:t>Predicted image</a:t>
            </a:r>
          </a:p>
          <a:p>
            <a:pPr>
              <a:buFont typeface="Wingdings" panose="05000000000000000000" pitchFamily="2" charset="2"/>
              <a:buChar char="q"/>
            </a:pPr>
            <a:r>
              <a:rPr lang="en-IN" dirty="0" smtClean="0"/>
              <a:t>Accuracy score(98.01%)</a:t>
            </a:r>
          </a:p>
          <a:p>
            <a:pPr>
              <a:buFont typeface="Wingdings" panose="05000000000000000000" pitchFamily="2" charset="2"/>
              <a:buChar char="q"/>
            </a:pPr>
            <a:endParaRPr lang="en-IN" dirty="0" smtClean="0"/>
          </a:p>
          <a:p>
            <a:pPr>
              <a:buFont typeface="Wingdings" panose="05000000000000000000" pitchFamily="2" charset="2"/>
              <a:buChar char="q"/>
            </a:pPr>
            <a:endParaRPr lang="en-IN" dirty="0" smtClean="0"/>
          </a:p>
          <a:p>
            <a:pPr>
              <a:buFont typeface="Wingdings" panose="05000000000000000000" pitchFamily="2" charset="2"/>
              <a:buChar char="q"/>
            </a:pP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28</a:t>
            </a:fld>
            <a:endParaRPr lang="en-US" dirty="0"/>
          </a:p>
        </p:txBody>
      </p:sp>
    </p:spTree>
    <p:extLst>
      <p:ext uri="{BB962C8B-B14F-4D97-AF65-F5344CB8AC3E}">
        <p14:creationId xmlns:p14="http://schemas.microsoft.com/office/powerpoint/2010/main" val="13348917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down)">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wipe(down)">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down)">
                                      <p:cBhvr>
                                        <p:cTn id="6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a typeface="Calibri" panose="020F0502020204030204" pitchFamily="34" charset="0"/>
                <a:cs typeface="Mangal" panose="02040503050203030202" pitchFamily="18" charset="0"/>
              </a:rPr>
              <a:t>FEASIBILITY STUDY</a:t>
            </a:r>
            <a:endParaRPr lang="en-IN" dirty="0"/>
          </a:p>
        </p:txBody>
      </p:sp>
      <p:sp>
        <p:nvSpPr>
          <p:cNvPr id="3" name="Content Placeholder 2"/>
          <p:cNvSpPr>
            <a:spLocks noGrp="1"/>
          </p:cNvSpPr>
          <p:nvPr>
            <p:ph idx="1"/>
          </p:nvPr>
        </p:nvSpPr>
        <p:spPr/>
        <p:txBody>
          <a:bodyPr>
            <a:normAutofit lnSpcReduction="10000"/>
          </a:bodyPr>
          <a:lstStyle/>
          <a:p>
            <a:r>
              <a:rPr lang="en-US" dirty="0"/>
              <a:t> </a:t>
            </a:r>
            <a:r>
              <a:rPr lang="en-US" b="1" dirty="0"/>
              <a:t>An executive summary </a:t>
            </a:r>
            <a:r>
              <a:rPr lang="en-US" b="1" dirty="0" smtClean="0"/>
              <a:t>which is describing </a:t>
            </a:r>
            <a:r>
              <a:rPr lang="en-US" b="1" dirty="0"/>
              <a:t>the project's overall </a:t>
            </a:r>
            <a:r>
              <a:rPr lang="en-US" b="1" dirty="0" smtClean="0"/>
              <a:t>viability</a:t>
            </a:r>
          </a:p>
          <a:p>
            <a:pPr marL="0" indent="0">
              <a:buNone/>
            </a:pPr>
            <a:r>
              <a:rPr lang="en-US" dirty="0" smtClean="0"/>
              <a:t>After execution the accuracy score is 98.01% (in which I only tried FNN it can be increased by CNNs ).</a:t>
            </a:r>
          </a:p>
          <a:p>
            <a:r>
              <a:rPr lang="en-US" b="1" dirty="0"/>
              <a:t> </a:t>
            </a:r>
            <a:r>
              <a:rPr lang="en-US" b="1" dirty="0" smtClean="0"/>
              <a:t>Service </a:t>
            </a:r>
            <a:r>
              <a:rPr lang="en-US" b="1" dirty="0"/>
              <a:t>being developed during this project</a:t>
            </a:r>
            <a:r>
              <a:rPr lang="en-US" b="1" dirty="0" smtClean="0"/>
              <a:t>. </a:t>
            </a:r>
          </a:p>
          <a:p>
            <a:pPr marL="0" indent="0">
              <a:buNone/>
            </a:pPr>
            <a:r>
              <a:rPr lang="en-US" dirty="0"/>
              <a:t> T</a:t>
            </a:r>
            <a:r>
              <a:rPr lang="en-US" dirty="0" smtClean="0"/>
              <a:t>he project is train and will predict the handwriting in the dataset is handwritten or typed . As </a:t>
            </a:r>
            <a:r>
              <a:rPr lang="en-US" dirty="0"/>
              <a:t>NIST originally designated SD-3 as their training set and SD-1 as their test set. However, SD-3 is much cleaner and easier to recognize than SD-1. The reason for this can be found on the fact that SD-3 was collected among Census Bureau employees, while SD-1 was collected among high-school </a:t>
            </a:r>
            <a:r>
              <a:rPr lang="en-US" dirty="0" smtClean="0"/>
              <a:t>students.</a:t>
            </a:r>
          </a:p>
          <a:p>
            <a:r>
              <a:rPr lang="en-IN" b="1" dirty="0"/>
              <a:t>T</a:t>
            </a:r>
            <a:r>
              <a:rPr lang="en-IN" b="1" dirty="0" smtClean="0"/>
              <a:t>echnical considerations</a:t>
            </a:r>
          </a:p>
          <a:p>
            <a:pPr marL="0" indent="0">
              <a:buNone/>
            </a:pPr>
            <a:r>
              <a:rPr lang="en-IN" dirty="0" smtClean="0"/>
              <a:t>You should have knowledge about Python , </a:t>
            </a:r>
            <a:r>
              <a:rPr lang="en-IN" dirty="0" err="1" smtClean="0"/>
              <a:t>Pytorch</a:t>
            </a:r>
            <a:r>
              <a:rPr lang="en-IN" dirty="0"/>
              <a:t> </a:t>
            </a:r>
            <a:r>
              <a:rPr lang="en-IN" dirty="0" smtClean="0"/>
              <a:t>.</a:t>
            </a:r>
            <a:endParaRPr lang="en-US" dirty="0" smtClean="0"/>
          </a:p>
          <a:p>
            <a:pPr marL="0" indent="0">
              <a:buNone/>
            </a:pPr>
            <a:r>
              <a:rPr lang="en-US" dirty="0" smtClean="0"/>
              <a:t> </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29</a:t>
            </a:fld>
            <a:endParaRPr lang="en-US" dirty="0"/>
          </a:p>
        </p:txBody>
      </p:sp>
    </p:spTree>
    <p:extLst>
      <p:ext uri="{BB962C8B-B14F-4D97-AF65-F5344CB8AC3E}">
        <p14:creationId xmlns:p14="http://schemas.microsoft.com/office/powerpoint/2010/main" val="176729100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ou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ou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ou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32"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ou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32"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ircle(ou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32"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ircle(ou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32"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circle(ou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75000"/>
                  </a:schemeClr>
                </a:solidFill>
              </a:rPr>
              <a:t>INTRODUCTION</a:t>
            </a:r>
          </a:p>
        </p:txBody>
      </p:sp>
      <p:sp>
        <p:nvSpPr>
          <p:cNvPr id="3" name="Content Placeholder 2"/>
          <p:cNvSpPr>
            <a:spLocks noGrp="1"/>
          </p:cNvSpPr>
          <p:nvPr>
            <p:ph idx="1"/>
          </p:nvPr>
        </p:nvSpPr>
        <p:spPr>
          <a:xfrm>
            <a:off x="609600" y="1524000"/>
            <a:ext cx="10972800" cy="4876800"/>
          </a:xfrm>
        </p:spPr>
        <p:txBody>
          <a:bodyPr>
            <a:normAutofit/>
          </a:bodyPr>
          <a:lstStyle/>
          <a:p>
            <a:pPr>
              <a:lnSpc>
                <a:spcPct val="107000"/>
              </a:lnSpc>
              <a:spcAft>
                <a:spcPts val="800"/>
              </a:spcAft>
            </a:pPr>
            <a:r>
              <a:rPr lang="en-US" sz="2000" b="1" dirty="0" err="1">
                <a:ea typeface="Calibri" panose="020F0502020204030204" pitchFamily="34" charset="0"/>
                <a:cs typeface="Calibri" panose="020F0502020204030204" pitchFamily="34" charset="0"/>
              </a:rPr>
              <a:t>Udemy</a:t>
            </a:r>
            <a:r>
              <a:rPr lang="en-US" sz="2000" dirty="0">
                <a:ea typeface="Calibri" panose="020F0502020204030204" pitchFamily="34" charset="0"/>
                <a:cs typeface="Calibri" panose="020F0502020204030204" pitchFamily="34" charset="0"/>
              </a:rPr>
              <a:t> is a leading destination for online courses that empowers you to grow professionally and personally</a:t>
            </a:r>
            <a:r>
              <a:rPr lang="en-US" sz="2000" dirty="0" smtClean="0">
                <a:ea typeface="Calibri" panose="020F0502020204030204" pitchFamily="34" charset="0"/>
                <a:cs typeface="Calibri" panose="020F0502020204030204" pitchFamily="34" charset="0"/>
              </a:rPr>
              <a:t>.</a:t>
            </a:r>
          </a:p>
          <a:p>
            <a:pPr>
              <a:lnSpc>
                <a:spcPct val="107000"/>
              </a:lnSpc>
              <a:spcAft>
                <a:spcPts val="800"/>
              </a:spcAft>
            </a:pPr>
            <a:r>
              <a:rPr lang="en-IN" sz="2000" dirty="0" smtClean="0">
                <a:ea typeface="Calibri" panose="020F0502020204030204" pitchFamily="34" charset="0"/>
                <a:cs typeface="Calibri" panose="020F0502020204030204" pitchFamily="34" charset="0"/>
              </a:rPr>
              <a:t>So I select the course of my field of interest Neural Networks.</a:t>
            </a:r>
          </a:p>
          <a:p>
            <a:pPr>
              <a:lnSpc>
                <a:spcPct val="107000"/>
              </a:lnSpc>
              <a:spcAft>
                <a:spcPts val="800"/>
              </a:spcAft>
            </a:pPr>
            <a:r>
              <a:rPr lang="en-IN" sz="2000" dirty="0" smtClean="0">
                <a:ea typeface="Calibri" panose="020F0502020204030204" pitchFamily="34" charset="0"/>
                <a:cs typeface="Calibri" panose="020F0502020204030204" pitchFamily="34" charset="0"/>
              </a:rPr>
              <a:t> It also </a:t>
            </a:r>
            <a:r>
              <a:rPr lang="en-US" sz="2000" dirty="0">
                <a:ea typeface="Calibri" panose="020F0502020204030204" pitchFamily="34" charset="0"/>
                <a:cs typeface="Calibri" panose="020F0502020204030204" pitchFamily="34" charset="0"/>
              </a:rPr>
              <a:t>c</a:t>
            </a:r>
            <a:r>
              <a:rPr lang="en-US" sz="2000" dirty="0" smtClean="0">
                <a:ea typeface="Calibri" panose="020F0502020204030204" pitchFamily="34" charset="0"/>
                <a:cs typeface="Calibri" panose="020F0502020204030204" pitchFamily="34" charset="0"/>
              </a:rPr>
              <a:t>ultivate </a:t>
            </a:r>
            <a:r>
              <a:rPr lang="en-US" sz="2000" dirty="0">
                <a:ea typeface="Calibri" panose="020F0502020204030204" pitchFamily="34" charset="0"/>
                <a:cs typeface="Calibri" panose="020F0502020204030204" pitchFamily="34" charset="0"/>
              </a:rPr>
              <a:t>a learning culture at </a:t>
            </a:r>
            <a:r>
              <a:rPr lang="en-US" sz="2000" dirty="0" smtClean="0">
                <a:ea typeface="Calibri" panose="020F0502020204030204" pitchFamily="34" charset="0"/>
                <a:cs typeface="Calibri" panose="020F0502020204030204" pitchFamily="34" charset="0"/>
              </a:rPr>
              <a:t>our professional site .</a:t>
            </a:r>
          </a:p>
          <a:p>
            <a:pPr>
              <a:lnSpc>
                <a:spcPct val="107000"/>
              </a:lnSpc>
              <a:spcAft>
                <a:spcPts val="800"/>
              </a:spcAft>
            </a:pPr>
            <a:r>
              <a:rPr lang="en-US" sz="2000" dirty="0">
                <a:ea typeface="Calibri" panose="020F0502020204030204" pitchFamily="34" charset="0"/>
                <a:cs typeface="Calibri" panose="020F0502020204030204" pitchFamily="34" charset="0"/>
              </a:rPr>
              <a:t>Train </a:t>
            </a:r>
            <a:r>
              <a:rPr lang="en-US" sz="2000" dirty="0" smtClean="0">
                <a:ea typeface="Calibri" panose="020F0502020204030204" pitchFamily="34" charset="0"/>
                <a:cs typeface="Calibri" panose="020F0502020204030204" pitchFamily="34" charset="0"/>
              </a:rPr>
              <a:t>us </a:t>
            </a:r>
            <a:r>
              <a:rPr lang="en-US" sz="2000" dirty="0">
                <a:ea typeface="Calibri" panose="020F0502020204030204" pitchFamily="34" charset="0"/>
                <a:cs typeface="Calibri" panose="020F0502020204030204" pitchFamily="34" charset="0"/>
              </a:rPr>
              <a:t>on the latest in-demand </a:t>
            </a:r>
            <a:r>
              <a:rPr lang="en-US" sz="2000" dirty="0" smtClean="0">
                <a:ea typeface="Calibri" panose="020F0502020204030204" pitchFamily="34" charset="0"/>
                <a:cs typeface="Calibri" panose="020F0502020204030204" pitchFamily="34" charset="0"/>
              </a:rPr>
              <a:t>skills.</a:t>
            </a:r>
          </a:p>
          <a:p>
            <a:pPr marL="0" indent="0">
              <a:lnSpc>
                <a:spcPct val="107000"/>
              </a:lnSpc>
              <a:spcAft>
                <a:spcPts val="800"/>
              </a:spcAft>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46CD20F2-5434-40DD-9444-75F206F7E003}"/>
              </a:ext>
            </a:extLst>
          </p:cNvPr>
          <p:cNvSpPr>
            <a:spLocks noGrp="1"/>
          </p:cNvSpPr>
          <p:nvPr>
            <p:ph type="dt" sz="half" idx="10"/>
          </p:nvPr>
        </p:nvSpPr>
        <p:spPr/>
        <p:txBody>
          <a:bodyPr/>
          <a:lstStyle/>
          <a:p>
            <a:fld id="{5F55910A-0C75-49E9-85E9-12DD12A5CBD1}" type="datetime2">
              <a:rPr lang="en-US" smtClean="0"/>
              <a:pPr/>
              <a:t>Tuesday, November 28, 2023</a:t>
            </a:fld>
            <a:endParaRPr lang="en-US" dirty="0"/>
          </a:p>
        </p:txBody>
      </p:sp>
      <p:sp>
        <p:nvSpPr>
          <p:cNvPr id="5" name="Footer Placeholder 4">
            <a:extLst>
              <a:ext uri="{FF2B5EF4-FFF2-40B4-BE49-F238E27FC236}">
                <a16:creationId xmlns:a16="http://schemas.microsoft.com/office/drawing/2014/main" xmlns="" id="{6A6CD63A-D34A-4617-93CA-2A29F0CCB4D3}"/>
              </a:ext>
            </a:extLst>
          </p:cNvPr>
          <p:cNvSpPr>
            <a:spLocks noGrp="1"/>
          </p:cNvSpPr>
          <p:nvPr>
            <p:ph type="ftr" sz="quarter" idx="11"/>
          </p:nvPr>
        </p:nvSpPr>
        <p:spPr/>
        <p:txBody>
          <a:bodyPr/>
          <a:lstStyle/>
          <a:p>
            <a:r>
              <a:rPr lang="en-US" dirty="0"/>
              <a:t>IT@HCST</a:t>
            </a:r>
          </a:p>
        </p:txBody>
      </p:sp>
      <p:sp>
        <p:nvSpPr>
          <p:cNvPr id="6" name="Slide Number Placeholder 5">
            <a:extLst>
              <a:ext uri="{FF2B5EF4-FFF2-40B4-BE49-F238E27FC236}">
                <a16:creationId xmlns:a16="http://schemas.microsoft.com/office/drawing/2014/main" xmlns="" id="{59D1707D-2697-46CF-B357-59932BB54D57}"/>
              </a:ext>
            </a:extLst>
          </p:cNvPr>
          <p:cNvSpPr>
            <a:spLocks noGrp="1"/>
          </p:cNvSpPr>
          <p:nvPr>
            <p:ph type="sldNum" sz="quarter" idx="12"/>
          </p:nvPr>
        </p:nvSpPr>
        <p:spPr/>
        <p:txBody>
          <a:bodyPr/>
          <a:lstStyle/>
          <a:p>
            <a:fld id="{132D015C-86D2-6E47-B92C-AA3F74A3BB30}" type="slidenum">
              <a:rPr lang="en-US" smtClean="0"/>
              <a:pPr/>
              <a:t>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3794906"/>
            <a:ext cx="4722471" cy="23222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649845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3"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
                                        <p:tgtEl>
                                          <p:spTgt spid="7"/>
                                        </p:tgtEl>
                                      </p:cBhvr>
                                    </p:animEffect>
                                    <p:anim calcmode="lin" valueType="num">
                                      <p:cBhvr>
                                        <p:cTn id="36" dur="400" fill="hold"/>
                                        <p:tgtEl>
                                          <p:spTgt spid="7"/>
                                        </p:tgtEl>
                                        <p:attrNameLst>
                                          <p:attrName>ppt_x</p:attrName>
                                        </p:attrNameLst>
                                      </p:cBhvr>
                                      <p:tavLst>
                                        <p:tav tm="0">
                                          <p:val>
                                            <p:strVal val="#ppt_x"/>
                                          </p:val>
                                        </p:tav>
                                        <p:tav tm="100000">
                                          <p:val>
                                            <p:strVal val="#ppt_x"/>
                                          </p:val>
                                        </p:tav>
                                      </p:tavLst>
                                    </p:anim>
                                    <p:anim calcmode="lin" valueType="num">
                                      <p:cBhvr>
                                        <p:cTn id="37" dur="400" fill="hold"/>
                                        <p:tgtEl>
                                          <p:spTgt spid="7"/>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a typeface="Calibri" panose="020F0502020204030204" pitchFamily="34" charset="0"/>
                <a:cs typeface="Mangal" panose="02040503050203030202" pitchFamily="18" charset="0"/>
              </a:rPr>
              <a:t>REQUIREMENT SPECIFICATION </a:t>
            </a:r>
            <a:endParaRPr lang="en-IN" dirty="0"/>
          </a:p>
        </p:txBody>
      </p:sp>
      <p:sp>
        <p:nvSpPr>
          <p:cNvPr id="3" name="Content Placeholder 2"/>
          <p:cNvSpPr>
            <a:spLocks noGrp="1"/>
          </p:cNvSpPr>
          <p:nvPr>
            <p:ph idx="1"/>
          </p:nvPr>
        </p:nvSpPr>
        <p:spPr/>
        <p:txBody>
          <a:bodyPr/>
          <a:lstStyle/>
          <a:p>
            <a:pPr marL="0" indent="0">
              <a:buNone/>
            </a:pPr>
            <a:r>
              <a:rPr lang="en-IN" dirty="0" smtClean="0"/>
              <a:t>For this project you need: (A laptop supporting GPU </a:t>
            </a:r>
            <a:r>
              <a:rPr lang="en-IN" dirty="0" err="1" smtClean="0"/>
              <a:t>prefrable</a:t>
            </a:r>
            <a:r>
              <a:rPr lang="en-IN" dirty="0" smtClean="0"/>
              <a:t>)</a:t>
            </a:r>
          </a:p>
          <a:p>
            <a:r>
              <a:rPr lang="en-IN" dirty="0" smtClean="0"/>
              <a:t>Anaconda Prompt</a:t>
            </a:r>
          </a:p>
          <a:p>
            <a:r>
              <a:rPr lang="en-IN" dirty="0" smtClean="0"/>
              <a:t>CUDA</a:t>
            </a:r>
          </a:p>
          <a:p>
            <a:r>
              <a:rPr lang="en-IN" dirty="0" err="1" smtClean="0"/>
              <a:t>Pytorch</a:t>
            </a:r>
            <a:endParaRPr lang="en-IN" dirty="0" smtClean="0"/>
          </a:p>
          <a:p>
            <a:r>
              <a:rPr lang="en-IN" dirty="0" smtClean="0"/>
              <a:t>Troch Vision</a:t>
            </a:r>
          </a:p>
          <a:p>
            <a:r>
              <a:rPr lang="en-IN" dirty="0" err="1" smtClean="0"/>
              <a:t>Jupyter</a:t>
            </a:r>
            <a:r>
              <a:rPr lang="en-IN" dirty="0" smtClean="0"/>
              <a:t> Notebook</a:t>
            </a:r>
          </a:p>
          <a:p>
            <a:r>
              <a:rPr lang="en-IN" dirty="0" smtClean="0"/>
              <a:t>Command on Python</a:t>
            </a:r>
          </a:p>
          <a:p>
            <a:r>
              <a:rPr lang="en-IN" dirty="0" smtClean="0"/>
              <a:t>MNIST dataset</a:t>
            </a:r>
          </a:p>
          <a:p>
            <a:r>
              <a:rPr lang="en-IN" dirty="0" smtClean="0"/>
              <a:t>Epochs no.(how many time we pass our data set on NN while Training)</a:t>
            </a:r>
          </a:p>
          <a:p>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30</a:t>
            </a:fld>
            <a:endParaRPr lang="en-US" dirty="0"/>
          </a:p>
        </p:txBody>
      </p:sp>
    </p:spTree>
    <p:extLst>
      <p:ext uri="{BB962C8B-B14F-4D97-AF65-F5344CB8AC3E}">
        <p14:creationId xmlns:p14="http://schemas.microsoft.com/office/powerpoint/2010/main" val="10206214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5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5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1" dur="5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9" dur="5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0" dur="5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5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5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 calcmode="lin" valueType="num">
                                      <p:cBhvr>
                                        <p:cTn id="6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5" dur="5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6" dur="500"/>
                                        <p:tgtEl>
                                          <p:spTgt spid="3">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 calcmode="lin" valueType="num">
                                      <p:cBhvr>
                                        <p:cTn id="7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2" dur="500" fill="hold"/>
                                        <p:tgtEl>
                                          <p:spTgt spid="3">
                                            <p:txEl>
                                              <p:pRg st="8" end="8"/>
                                            </p:txEl>
                                          </p:spTgt>
                                        </p:tgtEl>
                                        <p:attrNameLst>
                                          <p:attrName>ppt_h</p:attrName>
                                        </p:attrNameLst>
                                      </p:cBhvr>
                                      <p:tavLst>
                                        <p:tav tm="0">
                                          <p:val>
                                            <p:fltVal val="0"/>
                                          </p:val>
                                        </p:tav>
                                        <p:tav tm="100000">
                                          <p:val>
                                            <p:strVal val="#ppt_h"/>
                                          </p:val>
                                        </p:tav>
                                      </p:tavLst>
                                    </p:anim>
                                    <p:anim calcmode="lin" valueType="num">
                                      <p:cBhvr>
                                        <p:cTn id="73" dur="5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797689"/>
          </a:xfrm>
        </p:spPr>
        <p:txBody>
          <a:bodyPr>
            <a:normAutofit/>
          </a:bodyPr>
          <a:lstStyle/>
          <a:p>
            <a:r>
              <a:rPr lang="en-US" dirty="0" smtClean="0">
                <a:ea typeface="Calibri" panose="020F0502020204030204" pitchFamily="34" charset="0"/>
                <a:cs typeface="Mangal" panose="02040503050203030202" pitchFamily="18" charset="0"/>
              </a:rPr>
              <a:t>SYSTEM DESIGN</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31</a:t>
            </a:fld>
            <a:endParaRPr lang="en-US" dirty="0"/>
          </a:p>
        </p:txBody>
      </p:sp>
      <p:pic>
        <p:nvPicPr>
          <p:cNvPr id="11" name="design.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 y="1197030"/>
            <a:ext cx="11994134" cy="52799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213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4975412" cy="1376082"/>
          </a:xfrm>
        </p:spPr>
        <p:txBody>
          <a:bodyPr/>
          <a:lstStyle/>
          <a:p>
            <a:r>
              <a:rPr lang="en-US" dirty="0" smtClean="0">
                <a:ea typeface="Calibri" panose="020F0502020204030204" pitchFamily="34" charset="0"/>
                <a:cs typeface="Mangal" panose="02040503050203030202" pitchFamily="18" charset="0"/>
              </a:rPr>
              <a:t>SNAPSHOT </a:t>
            </a:r>
            <a:r>
              <a:rPr lang="en-IN" dirty="0" smtClean="0"/>
              <a:t>FOR TRAINING</a:t>
            </a:r>
            <a:endParaRPr lang="en-IN" dirty="0"/>
          </a:p>
        </p:txBody>
      </p:sp>
      <p:sp>
        <p:nvSpPr>
          <p:cNvPr id="3" name="Content Placeholder 2"/>
          <p:cNvSpPr>
            <a:spLocks noGrp="1"/>
          </p:cNvSpPr>
          <p:nvPr>
            <p:ph idx="1"/>
          </p:nvPr>
        </p:nvSpPr>
        <p:spPr>
          <a:xfrm>
            <a:off x="766482" y="1909482"/>
            <a:ext cx="10815918" cy="4567518"/>
          </a:xfrm>
        </p:spPr>
        <p:txBody>
          <a:bodyPr>
            <a:normAutofit/>
          </a:bodyPr>
          <a:lstStyle/>
          <a:p>
            <a:pPr marL="0" indent="0">
              <a:buNone/>
            </a:pPr>
            <a:r>
              <a:rPr lang="en-IN" sz="4000" dirty="0" smtClean="0"/>
              <a:t>PHASE 1: </a:t>
            </a:r>
            <a:endParaRPr lang="en-IN" sz="4000"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32</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012" y="847166"/>
            <a:ext cx="5788656" cy="578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2248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arn(inVertical)">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Phase 2 :</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33</a:t>
            </a:fld>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5263" y="750163"/>
            <a:ext cx="5776478" cy="572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4188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Phase 3:</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34</a:t>
            </a:fld>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3556" y="1600200"/>
            <a:ext cx="722488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7520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TRAINING SNAPSHOT :</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35</a:t>
            </a:fld>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6828" y="2030506"/>
            <a:ext cx="9903925" cy="4087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05941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 Snapshot</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36</a:t>
            </a:fld>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291" y="2230229"/>
            <a:ext cx="11517643" cy="42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70188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6E72-EFFC-4FBE-A67B-4C5616CC768C}" type="datetime2">
              <a:rPr lang="en-US" smtClean="0"/>
              <a:pPr/>
              <a:t>Tuesday, November 28, 2023</a:t>
            </a:fld>
            <a:endParaRPr lang="en-US" dirty="0"/>
          </a:p>
        </p:txBody>
      </p:sp>
      <p:sp>
        <p:nvSpPr>
          <p:cNvPr id="3" name="Footer Placeholder 2"/>
          <p:cNvSpPr>
            <a:spLocks noGrp="1"/>
          </p:cNvSpPr>
          <p:nvPr>
            <p:ph type="ftr" sz="quarter" idx="11"/>
          </p:nvPr>
        </p:nvSpPr>
        <p:spPr/>
        <p:txBody>
          <a:bodyPr/>
          <a:lstStyle/>
          <a:p>
            <a:r>
              <a:rPr lang="en-US" smtClean="0"/>
              <a:t>IT@HCST</a:t>
            </a:r>
            <a:endParaRPr lang="en-US" dirty="0"/>
          </a:p>
        </p:txBody>
      </p:sp>
      <p:sp>
        <p:nvSpPr>
          <p:cNvPr id="4" name="Slide Number Placeholder 3"/>
          <p:cNvSpPr>
            <a:spLocks noGrp="1"/>
          </p:cNvSpPr>
          <p:nvPr>
            <p:ph type="sldNum" sz="quarter" idx="12"/>
          </p:nvPr>
        </p:nvSpPr>
        <p:spPr/>
        <p:txBody>
          <a:bodyPr/>
          <a:lstStyle/>
          <a:p>
            <a:fld id="{132D015C-86D2-6E47-B92C-AA3F74A3BB30}" type="slidenum">
              <a:rPr lang="en-US" smtClean="0"/>
              <a:pPr/>
              <a:t>37</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387" y="580797"/>
            <a:ext cx="9735671" cy="547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471647" y="5595448"/>
            <a:ext cx="3173505" cy="92333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IN" dirty="0" smtClean="0"/>
              <a:t>PIYUSHA VARSHNEY</a:t>
            </a:r>
          </a:p>
          <a:p>
            <a:r>
              <a:rPr lang="en-IN" dirty="0" smtClean="0"/>
              <a:t>(IT </a:t>
            </a:r>
            <a:r>
              <a:rPr lang="en-IN" dirty="0" err="1" smtClean="0"/>
              <a:t>IIIrd</a:t>
            </a:r>
            <a:r>
              <a:rPr lang="en-IN" dirty="0" smtClean="0"/>
              <a:t> YR)</a:t>
            </a:r>
          </a:p>
          <a:p>
            <a:r>
              <a:rPr lang="en-IN" dirty="0" smtClean="0"/>
              <a:t>2000640130006</a:t>
            </a:r>
            <a:endParaRPr lang="en-IN" dirty="0"/>
          </a:p>
        </p:txBody>
      </p:sp>
    </p:spTree>
    <p:extLst>
      <p:ext uri="{BB962C8B-B14F-4D97-AF65-F5344CB8AC3E}">
        <p14:creationId xmlns:p14="http://schemas.microsoft.com/office/powerpoint/2010/main" val="31209792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anim calcmode="lin" valueType="num">
                                      <p:cBhvr>
                                        <p:cTn id="14" dur="2000" fill="hold"/>
                                        <p:tgtEl>
                                          <p:spTgt spid="5"/>
                                        </p:tgtEl>
                                        <p:attrNameLst>
                                          <p:attrName>ppt_w</p:attrName>
                                        </p:attrNameLst>
                                      </p:cBhvr>
                                      <p:tavLst>
                                        <p:tav tm="0" fmla="#ppt_w*sin(2.5*pi*$)">
                                          <p:val>
                                            <p:fltVal val="0"/>
                                          </p:val>
                                        </p:tav>
                                        <p:tav tm="100000">
                                          <p:val>
                                            <p:fltVal val="1"/>
                                          </p:val>
                                        </p:tav>
                                      </p:tavLst>
                                    </p:anim>
                                    <p:anim calcmode="lin" valueType="num">
                                      <p:cBhvr>
                                        <p:cTn id="15"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6E72-EFFC-4FBE-A67B-4C5616CC768C}" type="datetime2">
              <a:rPr lang="en-US" smtClean="0"/>
              <a:pPr/>
              <a:t>Tuesday, November 28, 2023</a:t>
            </a:fld>
            <a:endParaRPr lang="en-US" dirty="0"/>
          </a:p>
        </p:txBody>
      </p:sp>
      <p:sp>
        <p:nvSpPr>
          <p:cNvPr id="3" name="Footer Placeholder 2"/>
          <p:cNvSpPr>
            <a:spLocks noGrp="1"/>
          </p:cNvSpPr>
          <p:nvPr>
            <p:ph type="ftr" sz="quarter" idx="11"/>
          </p:nvPr>
        </p:nvSpPr>
        <p:spPr/>
        <p:txBody>
          <a:bodyPr/>
          <a:lstStyle/>
          <a:p>
            <a:r>
              <a:rPr lang="en-US" smtClean="0"/>
              <a:t>IT@HCST</a:t>
            </a:r>
            <a:endParaRPr lang="en-US" dirty="0"/>
          </a:p>
        </p:txBody>
      </p:sp>
      <p:sp>
        <p:nvSpPr>
          <p:cNvPr id="4" name="Slide Number Placeholder 3"/>
          <p:cNvSpPr>
            <a:spLocks noGrp="1"/>
          </p:cNvSpPr>
          <p:nvPr>
            <p:ph type="sldNum" sz="quarter" idx="12"/>
          </p:nvPr>
        </p:nvSpPr>
        <p:spPr/>
        <p:txBody>
          <a:bodyPr/>
          <a:lstStyle/>
          <a:p>
            <a:fld id="{132D015C-86D2-6E47-B92C-AA3F74A3BB30}" type="slidenum">
              <a:rPr lang="en-US" smtClean="0"/>
              <a:pPr/>
              <a:t>4</a:t>
            </a:fld>
            <a:endParaRPr lang="en-US" dirty="0"/>
          </a:p>
        </p:txBody>
      </p:sp>
      <p:pic>
        <p:nvPicPr>
          <p:cNvPr id="1026" name="Picture 2" descr="C:\Users\LENOVO\OneDrive\Desktop\neural_network certific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400" y="949136"/>
            <a:ext cx="6960870" cy="51381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5" name="TextBox 4"/>
          <p:cNvSpPr txBox="1"/>
          <p:nvPr/>
        </p:nvSpPr>
        <p:spPr>
          <a:xfrm>
            <a:off x="609600" y="1341120"/>
            <a:ext cx="3535680" cy="58477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IN" sz="3200" dirty="0" smtClean="0"/>
              <a:t>CERTIFICATION:</a:t>
            </a:r>
            <a:endParaRPr lang="en-IN" sz="3200" dirty="0"/>
          </a:p>
        </p:txBody>
      </p:sp>
    </p:spTree>
    <p:extLst>
      <p:ext uri="{BB962C8B-B14F-4D97-AF65-F5344CB8AC3E}">
        <p14:creationId xmlns:p14="http://schemas.microsoft.com/office/powerpoint/2010/main" val="22218065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circle(in)">
                                      <p:cBhvr>
                                        <p:cTn id="13"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a typeface="Calibri" panose="020F0502020204030204" pitchFamily="34" charset="0"/>
                <a:cs typeface="Mangal" panose="02040503050203030202" pitchFamily="18" charset="0"/>
              </a:rPr>
              <a:t>LITERATURE SURVEY </a:t>
            </a:r>
            <a:endParaRPr lang="en-IN" dirty="0"/>
          </a:p>
        </p:txBody>
      </p:sp>
      <p:sp>
        <p:nvSpPr>
          <p:cNvPr id="3" name="Content Placeholder 2"/>
          <p:cNvSpPr>
            <a:spLocks noGrp="1"/>
          </p:cNvSpPr>
          <p:nvPr>
            <p:ph idx="1"/>
          </p:nvPr>
        </p:nvSpPr>
        <p:spPr/>
        <p:txBody>
          <a:bodyPr/>
          <a:lstStyle/>
          <a:p>
            <a:r>
              <a:rPr lang="en-IN" sz="2000" dirty="0" smtClean="0"/>
              <a:t>Here is the language and tools I used to make this application  Hand </a:t>
            </a:r>
            <a:r>
              <a:rPr lang="en-IN" sz="2000" dirty="0" err="1" smtClean="0"/>
              <a:t>writtren</a:t>
            </a:r>
            <a:r>
              <a:rPr lang="en-IN" sz="2000" dirty="0" smtClean="0"/>
              <a:t> Digits.</a:t>
            </a:r>
          </a:p>
          <a:p>
            <a:pPr>
              <a:buFont typeface="Wingdings" panose="05000000000000000000" pitchFamily="2" charset="2"/>
              <a:buChar char="§"/>
            </a:pPr>
            <a:endParaRPr lang="en-IN" sz="2000" dirty="0" smtClean="0"/>
          </a:p>
          <a:p>
            <a:pPr>
              <a:buFont typeface="Wingdings" panose="05000000000000000000" pitchFamily="2" charset="2"/>
              <a:buChar char="§"/>
            </a:pPr>
            <a:r>
              <a:rPr lang="en-IN" sz="2000" dirty="0" err="1" smtClean="0"/>
              <a:t>Cuda</a:t>
            </a:r>
            <a:endParaRPr lang="en-IN" sz="2000" dirty="0"/>
          </a:p>
          <a:p>
            <a:pPr>
              <a:buFont typeface="Wingdings" panose="05000000000000000000" pitchFamily="2" charset="2"/>
              <a:buChar char="§"/>
            </a:pPr>
            <a:r>
              <a:rPr lang="en-IN" sz="2000" dirty="0" smtClean="0"/>
              <a:t> MNIST database</a:t>
            </a:r>
          </a:p>
          <a:p>
            <a:pPr>
              <a:buFont typeface="Wingdings" panose="05000000000000000000" pitchFamily="2" charset="2"/>
              <a:buChar char="§"/>
            </a:pPr>
            <a:r>
              <a:rPr lang="en-IN" sz="2000" dirty="0" smtClean="0"/>
              <a:t>Neural Network</a:t>
            </a:r>
          </a:p>
          <a:p>
            <a:pPr>
              <a:buFont typeface="Wingdings" panose="05000000000000000000" pitchFamily="2" charset="2"/>
              <a:buChar char="§"/>
            </a:pPr>
            <a:r>
              <a:rPr lang="en-IN" sz="2000" dirty="0" err="1" smtClean="0"/>
              <a:t>pyTorch</a:t>
            </a:r>
            <a:r>
              <a:rPr lang="en-IN" sz="2000" dirty="0" smtClean="0"/>
              <a:t> </a:t>
            </a:r>
          </a:p>
          <a:p>
            <a:pPr>
              <a:buFont typeface="Wingdings" panose="05000000000000000000" pitchFamily="2" charset="2"/>
              <a:buChar char="§"/>
            </a:pPr>
            <a:r>
              <a:rPr lang="en-IN" sz="2000" dirty="0" smtClean="0"/>
              <a:t>Python</a:t>
            </a:r>
          </a:p>
          <a:p>
            <a:pPr>
              <a:buFont typeface="Wingdings" panose="05000000000000000000" pitchFamily="2" charset="2"/>
              <a:buChar char="§"/>
            </a:pPr>
            <a:r>
              <a:rPr lang="en-IN" sz="2000" dirty="0" err="1" smtClean="0"/>
              <a:t>Torchvision</a:t>
            </a:r>
            <a:endParaRPr lang="en-IN" sz="2000"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5</a:t>
            </a:fld>
            <a:endParaRPr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706" y="2270937"/>
            <a:ext cx="7610381" cy="357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0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circle(out)">
                                      <p:cBhvr>
                                        <p:cTn id="7" dur="2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t>CUDA</a:t>
            </a:r>
            <a:endParaRPr lang="en-IN" u="sng" dirty="0"/>
          </a:p>
        </p:txBody>
      </p:sp>
      <p:sp>
        <p:nvSpPr>
          <p:cNvPr id="3" name="Content Placeholder 2"/>
          <p:cNvSpPr>
            <a:spLocks noGrp="1"/>
          </p:cNvSpPr>
          <p:nvPr>
            <p:ph idx="1"/>
          </p:nvPr>
        </p:nvSpPr>
        <p:spPr/>
        <p:txBody>
          <a:bodyPr>
            <a:normAutofit/>
          </a:bodyPr>
          <a:lstStyle/>
          <a:p>
            <a:r>
              <a:rPr lang="en-IN" sz="1800" dirty="0" smtClean="0"/>
              <a:t>It stands for </a:t>
            </a:r>
            <a:r>
              <a:rPr lang="en-IN" sz="1800" b="1" dirty="0"/>
              <a:t>Compute Unified Device </a:t>
            </a:r>
            <a:r>
              <a:rPr lang="en-IN" sz="1800" b="1" dirty="0" smtClean="0"/>
              <a:t>Architecture.</a:t>
            </a:r>
          </a:p>
          <a:p>
            <a:r>
              <a:rPr lang="en-US" sz="1800" dirty="0"/>
              <a:t>CUDA is a parallel computing platform and programming model developed by NVIDIA for general computing on its own GPUs (graphics processing units). CUDA </a:t>
            </a:r>
            <a:r>
              <a:rPr lang="en-US" sz="1800" b="1" dirty="0"/>
              <a:t>enables developers to speed up compute-intensive applications by harnessing the power of GPUs for the parallelizable part of the computation</a:t>
            </a:r>
            <a:r>
              <a:rPr lang="en-US" sz="1800" dirty="0" smtClean="0"/>
              <a:t>.</a:t>
            </a:r>
          </a:p>
          <a:p>
            <a:r>
              <a:rPr lang="en-US" sz="1800" dirty="0"/>
              <a:t> </a:t>
            </a:r>
            <a:r>
              <a:rPr lang="en-US" sz="1800" b="1" dirty="0" smtClean="0"/>
              <a:t>In very simple language </a:t>
            </a:r>
            <a:r>
              <a:rPr lang="en-US" sz="1800" dirty="0" err="1" smtClean="0"/>
              <a:t>Cuda</a:t>
            </a:r>
            <a:r>
              <a:rPr lang="en-US" sz="1800" dirty="0" smtClean="0"/>
              <a:t> is graphics </a:t>
            </a:r>
            <a:r>
              <a:rPr lang="en-US" sz="1800" dirty="0"/>
              <a:t>processing unit (GPU), as a specialized computer processor, addresses the demands of </a:t>
            </a:r>
            <a:r>
              <a:rPr lang="en-US" sz="1800" dirty="0">
                <a:hlinkClick r:id="rId2" tooltip="Real-time computer graphics"/>
              </a:rPr>
              <a:t>real-time</a:t>
            </a:r>
            <a:r>
              <a:rPr lang="en-US" sz="1800" dirty="0"/>
              <a:t> high-resolution </a:t>
            </a:r>
            <a:r>
              <a:rPr lang="en-US" sz="1800" dirty="0">
                <a:hlinkClick r:id="rId3" tooltip="3D graphics"/>
              </a:rPr>
              <a:t>3D graphics</a:t>
            </a:r>
            <a:r>
              <a:rPr lang="en-US" sz="1800" dirty="0"/>
              <a:t> compute-intensive tasks.</a:t>
            </a:r>
            <a:endParaRPr lang="en-IN" sz="1800" b="1"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6</a:t>
            </a:fld>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48" y="3819524"/>
            <a:ext cx="66675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0821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2)">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a:t>MNIST </a:t>
            </a:r>
            <a:r>
              <a:rPr lang="en-IN" dirty="0" smtClean="0"/>
              <a:t>Database</a:t>
            </a:r>
            <a:endParaRPr lang="en-IN" dirty="0"/>
          </a:p>
        </p:txBody>
      </p:sp>
      <p:sp>
        <p:nvSpPr>
          <p:cNvPr id="3" name="Content Placeholder 2"/>
          <p:cNvSpPr>
            <a:spLocks noGrp="1"/>
          </p:cNvSpPr>
          <p:nvPr>
            <p:ph idx="1"/>
          </p:nvPr>
        </p:nvSpPr>
        <p:spPr>
          <a:xfrm>
            <a:off x="503853" y="1600201"/>
            <a:ext cx="11078547" cy="2337318"/>
          </a:xfrm>
        </p:spPr>
        <p:txBody>
          <a:bodyPr>
            <a:normAutofit fontScale="77500" lnSpcReduction="20000"/>
          </a:bodyPr>
          <a:lstStyle/>
          <a:p>
            <a:r>
              <a:rPr lang="en-US" sz="2200" dirty="0" smtClean="0"/>
              <a:t>The training set has 60,000 samples, while the test set contains 10,000 examples in the MNIST database of handwritten digits.</a:t>
            </a:r>
          </a:p>
          <a:p>
            <a:r>
              <a:rPr lang="en-US" sz="2200" dirty="0" smtClean="0"/>
              <a:t>The </a:t>
            </a:r>
            <a:r>
              <a:rPr lang="en-US" sz="2200" dirty="0"/>
              <a:t>digits have been centered in a fixed-size picture and size-normalized</a:t>
            </a:r>
            <a:r>
              <a:rPr lang="en-US" sz="2200" dirty="0" smtClean="0"/>
              <a:t>.</a:t>
            </a:r>
          </a:p>
          <a:p>
            <a:r>
              <a:rPr lang="en-US" sz="2200" dirty="0" smtClean="0"/>
              <a:t> It have Special </a:t>
            </a:r>
            <a:r>
              <a:rPr lang="en-US" sz="2200" dirty="0"/>
              <a:t>Database 3 and Special Database 1 were combined to create the MNIST database. </a:t>
            </a:r>
            <a:endParaRPr lang="en-US" sz="2200" dirty="0" smtClean="0"/>
          </a:p>
          <a:p>
            <a:r>
              <a:rPr lang="en-US" sz="2200" dirty="0" smtClean="0"/>
              <a:t>30,000 </a:t>
            </a:r>
            <a:r>
              <a:rPr lang="en-US" sz="2200" dirty="0"/>
              <a:t>patterns from SD-1 and 30,000 patterns from SD-3 make up the MNIST training set</a:t>
            </a:r>
            <a:r>
              <a:rPr lang="en-US" sz="2200" dirty="0" smtClean="0"/>
              <a:t>. </a:t>
            </a:r>
            <a:r>
              <a:rPr lang="en-US" sz="2200" dirty="0"/>
              <a:t>There were about 60,000 pattern training set. </a:t>
            </a:r>
            <a:endParaRPr lang="en-US" sz="2200" dirty="0" smtClean="0"/>
          </a:p>
          <a:p>
            <a:r>
              <a:rPr lang="en-US" sz="2200" dirty="0" smtClean="0"/>
              <a:t> </a:t>
            </a:r>
            <a:r>
              <a:rPr lang="en-US" sz="2200" dirty="0"/>
              <a:t>5,000 patterns from SD-3 and 5,000 patterns from SD-1 made up our test </a:t>
            </a:r>
            <a:r>
              <a:rPr lang="en-US" sz="2200" dirty="0" smtClean="0"/>
              <a:t>set .</a:t>
            </a:r>
          </a:p>
          <a:p>
            <a:r>
              <a:rPr lang="en-US" sz="2200" dirty="0" smtClean="0"/>
              <a:t>The </a:t>
            </a:r>
            <a:r>
              <a:rPr lang="en-US" sz="2200" dirty="0"/>
              <a:t>digit images in the MNIST set were originally selected and experimented with by Chris Burges and Corinna Cortes using bounding-box normalization and centering. </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7</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6" y="3765925"/>
            <a:ext cx="11190514" cy="2846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67808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anim calcmode="lin" valueType="num">
                                      <p:cBhvr>
                                        <p:cTn id="8" dur="500" fill="hold"/>
                                        <p:tgtEl>
                                          <p:spTgt spid="2050"/>
                                        </p:tgtEl>
                                        <p:attrNameLst>
                                          <p:attrName>ppt_w</p:attrName>
                                        </p:attrNameLst>
                                      </p:cBhvr>
                                      <p:tavLst>
                                        <p:tav tm="0" fmla="#ppt_w*sin(2.5*pi*$)">
                                          <p:val>
                                            <p:fltVal val="0"/>
                                          </p:val>
                                        </p:tav>
                                        <p:tav tm="100000">
                                          <p:val>
                                            <p:fltVal val="1"/>
                                          </p:val>
                                        </p:tav>
                                      </p:tavLst>
                                    </p:anim>
                                    <p:anim calcmode="lin" valueType="num">
                                      <p:cBhvr>
                                        <p:cTn id="9" dur="500" fill="hold"/>
                                        <p:tgtEl>
                                          <p:spTgt spid="205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750"/>
                                        <p:tgtEl>
                                          <p:spTgt spid="3">
                                            <p:txEl>
                                              <p:pRg st="0" end="0"/>
                                            </p:txEl>
                                          </p:spTgt>
                                        </p:tgtEl>
                                      </p:cBhvr>
                                    </p:animEffect>
                                    <p:anim calcmode="lin" valueType="num">
                                      <p:cBhvr>
                                        <p:cTn id="15"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750"/>
                                        <p:tgtEl>
                                          <p:spTgt spid="3">
                                            <p:txEl>
                                              <p:pRg st="1" end="1"/>
                                            </p:txEl>
                                          </p:spTgt>
                                        </p:tgtEl>
                                      </p:cBhvr>
                                    </p:animEffect>
                                    <p:anim calcmode="lin" valueType="num">
                                      <p:cBhvr>
                                        <p:cTn id="22"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750"/>
                                        <p:tgtEl>
                                          <p:spTgt spid="3">
                                            <p:txEl>
                                              <p:pRg st="2" end="2"/>
                                            </p:txEl>
                                          </p:spTgt>
                                        </p:tgtEl>
                                      </p:cBhvr>
                                    </p:animEffect>
                                    <p:anim calcmode="lin" valueType="num">
                                      <p:cBhvr>
                                        <p:cTn id="29"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7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750"/>
                                        <p:tgtEl>
                                          <p:spTgt spid="3">
                                            <p:txEl>
                                              <p:pRg st="3" end="3"/>
                                            </p:txEl>
                                          </p:spTgt>
                                        </p:tgtEl>
                                      </p:cBhvr>
                                    </p:animEffect>
                                    <p:anim calcmode="lin" valueType="num">
                                      <p:cBhvr>
                                        <p:cTn id="36"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750"/>
                                        <p:tgtEl>
                                          <p:spTgt spid="3">
                                            <p:txEl>
                                              <p:pRg st="4" end="4"/>
                                            </p:txEl>
                                          </p:spTgt>
                                        </p:tgtEl>
                                      </p:cBhvr>
                                    </p:animEffect>
                                    <p:anim calcmode="lin" valueType="num">
                                      <p:cBhvr>
                                        <p:cTn id="43"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7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750"/>
                                        <p:tgtEl>
                                          <p:spTgt spid="3">
                                            <p:txEl>
                                              <p:pRg st="5" end="5"/>
                                            </p:txEl>
                                          </p:spTgt>
                                        </p:tgtEl>
                                      </p:cBhvr>
                                    </p:animEffect>
                                    <p:anim calcmode="lin" valueType="num">
                                      <p:cBhvr>
                                        <p:cTn id="50"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bounding-box </a:t>
            </a:r>
            <a:r>
              <a:rPr lang="en-US" dirty="0" smtClean="0"/>
              <a:t>normalization </a:t>
            </a:r>
            <a:endParaRPr lang="en-IN" dirty="0"/>
          </a:p>
        </p:txBody>
      </p:sp>
      <p:sp>
        <p:nvSpPr>
          <p:cNvPr id="3" name="Content Placeholder 2"/>
          <p:cNvSpPr>
            <a:spLocks noGrp="1"/>
          </p:cNvSpPr>
          <p:nvPr>
            <p:ph idx="1"/>
          </p:nvPr>
        </p:nvSpPr>
        <p:spPr>
          <a:xfrm>
            <a:off x="435266" y="1524000"/>
            <a:ext cx="11078710" cy="2488163"/>
          </a:xfrm>
        </p:spPr>
        <p:txBody>
          <a:bodyPr>
            <a:normAutofit fontScale="92500" lnSpcReduction="10000"/>
          </a:bodyPr>
          <a:lstStyle/>
          <a:p>
            <a:r>
              <a:rPr lang="en-IN" dirty="0"/>
              <a:t>Normalized(</a:t>
            </a:r>
            <a:r>
              <a:rPr lang="en-IN" dirty="0" err="1"/>
              <a:t>Xmin</a:t>
            </a:r>
            <a:r>
              <a:rPr lang="en-IN" dirty="0"/>
              <a:t>) = (</a:t>
            </a:r>
            <a:r>
              <a:rPr lang="en-IN" dirty="0" err="1"/>
              <a:t>Xmin+w</a:t>
            </a:r>
            <a:r>
              <a:rPr lang="en-IN" dirty="0"/>
              <a:t>/2)/</a:t>
            </a:r>
            <a:r>
              <a:rPr lang="en-IN" dirty="0" err="1"/>
              <a:t>Image_Width</a:t>
            </a:r>
            <a:r>
              <a:rPr lang="en-IN" dirty="0"/>
              <a:t> </a:t>
            </a:r>
            <a:endParaRPr lang="en-IN" dirty="0" smtClean="0"/>
          </a:p>
          <a:p>
            <a:r>
              <a:rPr lang="en-IN" dirty="0" smtClean="0"/>
              <a:t>Normalized(</a:t>
            </a:r>
            <a:r>
              <a:rPr lang="en-IN" dirty="0" err="1" smtClean="0"/>
              <a:t>Ymin</a:t>
            </a:r>
            <a:r>
              <a:rPr lang="en-IN" dirty="0"/>
              <a:t>) = (</a:t>
            </a:r>
            <a:r>
              <a:rPr lang="en-IN" dirty="0" err="1"/>
              <a:t>Ymin+h</a:t>
            </a:r>
            <a:r>
              <a:rPr lang="en-IN" dirty="0"/>
              <a:t>/2)/</a:t>
            </a:r>
            <a:r>
              <a:rPr lang="en-IN" dirty="0" err="1"/>
              <a:t>Image_Height</a:t>
            </a:r>
            <a:r>
              <a:rPr lang="en-IN" dirty="0"/>
              <a:t> </a:t>
            </a:r>
            <a:endParaRPr lang="en-IN" dirty="0" smtClean="0"/>
          </a:p>
          <a:p>
            <a:r>
              <a:rPr lang="en-IN" dirty="0" smtClean="0"/>
              <a:t>Normalized(w</a:t>
            </a:r>
            <a:r>
              <a:rPr lang="en-IN" dirty="0"/>
              <a:t>) = w/</a:t>
            </a:r>
            <a:r>
              <a:rPr lang="en-IN" dirty="0" err="1"/>
              <a:t>Image_Width</a:t>
            </a:r>
            <a:r>
              <a:rPr lang="en-IN" dirty="0"/>
              <a:t> </a:t>
            </a:r>
            <a:endParaRPr lang="en-IN" dirty="0" smtClean="0"/>
          </a:p>
          <a:p>
            <a:r>
              <a:rPr lang="en-IN" dirty="0" smtClean="0"/>
              <a:t>Normalized(h</a:t>
            </a:r>
            <a:r>
              <a:rPr lang="en-IN" dirty="0"/>
              <a:t>) = </a:t>
            </a:r>
            <a:r>
              <a:rPr lang="en-IN" dirty="0" smtClean="0"/>
              <a:t>h/</a:t>
            </a:r>
            <a:r>
              <a:rPr lang="en-IN" dirty="0" err="1" smtClean="0"/>
              <a:t>Image_Height</a:t>
            </a:r>
            <a:endParaRPr lang="en-IN" dirty="0" smtClean="0"/>
          </a:p>
          <a:p>
            <a:r>
              <a:rPr lang="en-US" dirty="0" smtClean="0"/>
              <a:t>It  </a:t>
            </a:r>
            <a:r>
              <a:rPr lang="en-US" dirty="0"/>
              <a:t>will resize </a:t>
            </a:r>
            <a:r>
              <a:rPr lang="en-US" dirty="0" smtClean="0"/>
              <a:t>our </a:t>
            </a:r>
            <a:r>
              <a:rPr lang="en-US" dirty="0"/>
              <a:t>images and bounding boxes </a:t>
            </a:r>
            <a:r>
              <a:rPr lang="en-US" dirty="0" smtClean="0"/>
              <a:t>for us , </a:t>
            </a:r>
            <a:r>
              <a:rPr lang="en-US" dirty="0"/>
              <a:t>so </a:t>
            </a:r>
            <a:r>
              <a:rPr lang="en-US" dirty="0" smtClean="0"/>
              <a:t>we don't </a:t>
            </a:r>
            <a:r>
              <a:rPr lang="en-US" dirty="0"/>
              <a:t>have to worry about that. By default, it will resize the longest side to 640px and the shortest side will be resized to a length that preserves the proportion of the original image.</a:t>
            </a:r>
            <a:endParaRPr lang="en-IN" dirty="0"/>
          </a:p>
        </p:txBody>
      </p:sp>
      <p:sp>
        <p:nvSpPr>
          <p:cNvPr id="4" name="Date Placeholder 3"/>
          <p:cNvSpPr>
            <a:spLocks noGrp="1"/>
          </p:cNvSpPr>
          <p:nvPr>
            <p:ph type="dt" sz="half" idx="10"/>
          </p:nvPr>
        </p:nvSpPr>
        <p:spPr/>
        <p:txBody>
          <a:bodyPr/>
          <a:lstStyle/>
          <a:p>
            <a:fld id="{20863724-379F-4DDB-A404-E61C877E1F07}" type="datetime2">
              <a:rPr lang="en-US" smtClean="0"/>
              <a:pPr/>
              <a:t>Tuesday, November 28, 2023</a:t>
            </a:fld>
            <a:endParaRPr lang="en-US" dirty="0"/>
          </a:p>
        </p:txBody>
      </p:sp>
      <p:sp>
        <p:nvSpPr>
          <p:cNvPr id="5" name="Footer Placeholder 4"/>
          <p:cNvSpPr>
            <a:spLocks noGrp="1"/>
          </p:cNvSpPr>
          <p:nvPr>
            <p:ph type="ftr" sz="quarter" idx="11"/>
          </p:nvPr>
        </p:nvSpPr>
        <p:spPr/>
        <p:txBody>
          <a:bodyPr/>
          <a:lstStyle/>
          <a:p>
            <a:r>
              <a:rPr lang="en-US" smtClean="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pPr/>
              <a:t>8</a:t>
            </a:fld>
            <a:endParaRPr lang="en-US" dirty="0"/>
          </a:p>
        </p:txBody>
      </p:sp>
      <p:sp>
        <p:nvSpPr>
          <p:cNvPr id="7" name="AutoShape 2" descr="https://www.researchgate.net/publication/337752817/figure/download/fig4/AS:832558547890176@1575508834628/a-The-representation-of-horizontal-bounding-box-and-rotating-bounding-box-Horizontal.pp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849" y="4133460"/>
            <a:ext cx="6679996" cy="264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3880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1000" fill="hold"/>
                                        <p:tgtEl>
                                          <p:spTgt spid="3075"/>
                                        </p:tgtEl>
                                        <p:attrNameLst>
                                          <p:attrName>ppt_w</p:attrName>
                                        </p:attrNameLst>
                                      </p:cBhvr>
                                      <p:tavLst>
                                        <p:tav tm="0">
                                          <p:val>
                                            <p:fltVal val="0"/>
                                          </p:val>
                                        </p:tav>
                                        <p:tav tm="100000">
                                          <p:val>
                                            <p:strVal val="#ppt_w"/>
                                          </p:val>
                                        </p:tav>
                                      </p:tavLst>
                                    </p:anim>
                                    <p:anim calcmode="lin" valueType="num">
                                      <p:cBhvr>
                                        <p:cTn id="8" dur="1000" fill="hold"/>
                                        <p:tgtEl>
                                          <p:spTgt spid="3075"/>
                                        </p:tgtEl>
                                        <p:attrNameLst>
                                          <p:attrName>ppt_h</p:attrName>
                                        </p:attrNameLst>
                                      </p:cBhvr>
                                      <p:tavLst>
                                        <p:tav tm="0">
                                          <p:val>
                                            <p:fltVal val="0"/>
                                          </p:val>
                                        </p:tav>
                                        <p:tav tm="100000">
                                          <p:val>
                                            <p:strVal val="#ppt_h"/>
                                          </p:val>
                                        </p:tav>
                                      </p:tavLst>
                                    </p:anim>
                                    <p:anim calcmode="lin" valueType="num">
                                      <p:cBhvr>
                                        <p:cTn id="9" dur="1000" fill="hold"/>
                                        <p:tgtEl>
                                          <p:spTgt spid="3075"/>
                                        </p:tgtEl>
                                        <p:attrNameLst>
                                          <p:attrName>style.rotation</p:attrName>
                                        </p:attrNameLst>
                                      </p:cBhvr>
                                      <p:tavLst>
                                        <p:tav tm="0">
                                          <p:val>
                                            <p:fltVal val="90"/>
                                          </p:val>
                                        </p:tav>
                                        <p:tav tm="100000">
                                          <p:val>
                                            <p:fltVal val="0"/>
                                          </p:val>
                                        </p:tav>
                                      </p:tavLst>
                                    </p:anim>
                                    <p:animEffect transition="in" filter="fade">
                                      <p:cBhvr>
                                        <p:cTn id="10" dur="1000"/>
                                        <p:tgtEl>
                                          <p:spTgt spid="307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75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750" fill="hold"/>
                                        <p:tgtEl>
                                          <p:spTgt spid="3">
                                            <p:txEl>
                                              <p:pRg st="0" end="0"/>
                                            </p:txEl>
                                          </p:spTgt>
                                        </p:tgtEl>
                                        <p:attrNameLst>
                                          <p:attrName>ppt_h</p:attrName>
                                        </p:attrNameLst>
                                      </p:cBhvr>
                                      <p:tavLst>
                                        <p:tav tm="0">
                                          <p:val>
                                            <p:fltVal val="0"/>
                                          </p:val>
                                        </p:tav>
                                        <p:tav tm="100000">
                                          <p:val>
                                            <p:strVal val="#ppt_h"/>
                                          </p:val>
                                        </p:tav>
                                      </p:tavLst>
                                    </p:anim>
                                    <p:anim calcmode="lin" valueType="num">
                                      <p:cBhvr>
                                        <p:cTn id="17" dur="75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8" dur="75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p:cTn id="23" dur="750" fill="hold"/>
                                        <p:tgtEl>
                                          <p:spTgt spid="3">
                                            <p:txEl>
                                              <p:pRg st="1" end="1"/>
                                            </p:txEl>
                                          </p:spTgt>
                                        </p:tgtEl>
                                        <p:attrNameLst>
                                          <p:attrName>ppt_w</p:attrName>
                                        </p:attrNameLst>
                                      </p:cBhvr>
                                      <p:tavLst>
                                        <p:tav tm="0">
                                          <p:val>
                                            <p:fltVal val="0"/>
                                          </p:val>
                                        </p:tav>
                                        <p:tav tm="100000">
                                          <p:val>
                                            <p:strVal val="#ppt_w"/>
                                          </p:val>
                                        </p:tav>
                                      </p:tavLst>
                                    </p:anim>
                                    <p:anim calcmode="lin" valueType="num">
                                      <p:cBhvr>
                                        <p:cTn id="24" dur="750" fill="hold"/>
                                        <p:tgtEl>
                                          <p:spTgt spid="3">
                                            <p:txEl>
                                              <p:pRg st="1" end="1"/>
                                            </p:txEl>
                                          </p:spTgt>
                                        </p:tgtEl>
                                        <p:attrNameLst>
                                          <p:attrName>ppt_h</p:attrName>
                                        </p:attrNameLst>
                                      </p:cBhvr>
                                      <p:tavLst>
                                        <p:tav tm="0">
                                          <p:val>
                                            <p:fltVal val="0"/>
                                          </p:val>
                                        </p:tav>
                                        <p:tav tm="100000">
                                          <p:val>
                                            <p:strVal val="#ppt_h"/>
                                          </p:val>
                                        </p:tav>
                                      </p:tavLst>
                                    </p:anim>
                                    <p:anim calcmode="lin" valueType="num">
                                      <p:cBhvr>
                                        <p:cTn id="25" dur="75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6" dur="75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75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75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75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75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p:cTn id="39" dur="750" fill="hold"/>
                                        <p:tgtEl>
                                          <p:spTgt spid="3">
                                            <p:txEl>
                                              <p:pRg st="3" end="3"/>
                                            </p:txEl>
                                          </p:spTgt>
                                        </p:tgtEl>
                                        <p:attrNameLst>
                                          <p:attrName>ppt_w</p:attrName>
                                        </p:attrNameLst>
                                      </p:cBhvr>
                                      <p:tavLst>
                                        <p:tav tm="0">
                                          <p:val>
                                            <p:fltVal val="0"/>
                                          </p:val>
                                        </p:tav>
                                        <p:tav tm="100000">
                                          <p:val>
                                            <p:strVal val="#ppt_w"/>
                                          </p:val>
                                        </p:tav>
                                      </p:tavLst>
                                    </p:anim>
                                    <p:anim calcmode="lin" valueType="num">
                                      <p:cBhvr>
                                        <p:cTn id="40" dur="750" fill="hold"/>
                                        <p:tgtEl>
                                          <p:spTgt spid="3">
                                            <p:txEl>
                                              <p:pRg st="3" end="3"/>
                                            </p:txEl>
                                          </p:spTgt>
                                        </p:tgtEl>
                                        <p:attrNameLst>
                                          <p:attrName>ppt_h</p:attrName>
                                        </p:attrNameLst>
                                      </p:cBhvr>
                                      <p:tavLst>
                                        <p:tav tm="0">
                                          <p:val>
                                            <p:fltVal val="0"/>
                                          </p:val>
                                        </p:tav>
                                        <p:tav tm="100000">
                                          <p:val>
                                            <p:strVal val="#ppt_h"/>
                                          </p:val>
                                        </p:tav>
                                      </p:tavLst>
                                    </p:anim>
                                    <p:anim calcmode="lin" valueType="num">
                                      <p:cBhvr>
                                        <p:cTn id="41" dur="75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2" dur="75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75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750" fill="hold"/>
                                        <p:tgtEl>
                                          <p:spTgt spid="3">
                                            <p:txEl>
                                              <p:pRg st="4" end="4"/>
                                            </p:txEl>
                                          </p:spTgt>
                                        </p:tgtEl>
                                        <p:attrNameLst>
                                          <p:attrName>ppt_h</p:attrName>
                                        </p:attrNameLst>
                                      </p:cBhvr>
                                      <p:tavLst>
                                        <p:tav tm="0">
                                          <p:val>
                                            <p:fltVal val="0"/>
                                          </p:val>
                                        </p:tav>
                                        <p:tav tm="100000">
                                          <p:val>
                                            <p:strVal val="#ppt_h"/>
                                          </p:val>
                                        </p:tav>
                                      </p:tavLst>
                                    </p:anim>
                                    <p:anim calcmode="lin" valueType="num">
                                      <p:cBhvr>
                                        <p:cTn id="49" dur="75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0"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6E72-EFFC-4FBE-A67B-4C5616CC768C}" type="datetime2">
              <a:rPr lang="en-US" smtClean="0"/>
              <a:pPr/>
              <a:t>Tuesday, November 28, 2023</a:t>
            </a:fld>
            <a:endParaRPr lang="en-US" dirty="0"/>
          </a:p>
        </p:txBody>
      </p:sp>
      <p:sp>
        <p:nvSpPr>
          <p:cNvPr id="3" name="Footer Placeholder 2"/>
          <p:cNvSpPr>
            <a:spLocks noGrp="1"/>
          </p:cNvSpPr>
          <p:nvPr>
            <p:ph type="ftr" sz="quarter" idx="11"/>
          </p:nvPr>
        </p:nvSpPr>
        <p:spPr/>
        <p:txBody>
          <a:bodyPr/>
          <a:lstStyle/>
          <a:p>
            <a:r>
              <a:rPr lang="en-US" smtClean="0"/>
              <a:t>IT@HCST</a:t>
            </a:r>
            <a:endParaRPr lang="en-US" dirty="0"/>
          </a:p>
        </p:txBody>
      </p:sp>
      <p:sp>
        <p:nvSpPr>
          <p:cNvPr id="4" name="Slide Number Placeholder 3"/>
          <p:cNvSpPr>
            <a:spLocks noGrp="1"/>
          </p:cNvSpPr>
          <p:nvPr>
            <p:ph type="sldNum" sz="quarter" idx="12"/>
          </p:nvPr>
        </p:nvSpPr>
        <p:spPr/>
        <p:txBody>
          <a:bodyPr/>
          <a:lstStyle/>
          <a:p>
            <a:fld id="{132D015C-86D2-6E47-B92C-AA3F74A3BB30}" type="slidenum">
              <a:rPr lang="en-US" smtClean="0"/>
              <a:pPr/>
              <a:t>9</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295" y="1070669"/>
            <a:ext cx="4839705" cy="4829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28600" y="1070669"/>
            <a:ext cx="4933710" cy="2554545"/>
          </a:xfrm>
          <a:prstGeom prst="rect">
            <a:avLst/>
          </a:prstGeom>
        </p:spPr>
        <p:txBody>
          <a:bodyPr wrap="square">
            <a:spAutoFit/>
          </a:bodyPr>
          <a:lstStyle/>
          <a:p>
            <a:r>
              <a:rPr lang="en-US" sz="2000" b="1" dirty="0"/>
              <a:t>MNIST is a dataset of handwritten digits, containing 60,000 training images and 10,000 testing images. All images are in grayscale, each with a size of 28x28. In this section, we will build a Feed Forward Neural Network to classify an input image of </a:t>
            </a:r>
            <a:r>
              <a:rPr lang="en-US" sz="2000" b="1" dirty="0" smtClean="0"/>
              <a:t>handwritten </a:t>
            </a:r>
            <a:r>
              <a:rPr lang="en-US" sz="2000" b="1" dirty="0"/>
              <a:t>digits from 0-9.</a:t>
            </a:r>
            <a:endParaRPr lang="en-IN" sz="2000" b="1" dirty="0"/>
          </a:p>
        </p:txBody>
      </p:sp>
    </p:spTree>
    <p:extLst>
      <p:ext uri="{BB962C8B-B14F-4D97-AF65-F5344CB8AC3E}">
        <p14:creationId xmlns:p14="http://schemas.microsoft.com/office/powerpoint/2010/main" val="3900791579"/>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250" fill="hold"/>
                                        <p:tgtEl>
                                          <p:spTgt spid="2050"/>
                                        </p:tgtEl>
                                        <p:attrNameLst>
                                          <p:attrName>ppt_w</p:attrName>
                                        </p:attrNameLst>
                                      </p:cBhvr>
                                      <p:tavLst>
                                        <p:tav tm="0">
                                          <p:val>
                                            <p:fltVal val="0"/>
                                          </p:val>
                                        </p:tav>
                                        <p:tav tm="100000">
                                          <p:val>
                                            <p:strVal val="#ppt_w"/>
                                          </p:val>
                                        </p:tav>
                                      </p:tavLst>
                                    </p:anim>
                                    <p:anim calcmode="lin" valueType="num">
                                      <p:cBhvr>
                                        <p:cTn id="8" dur="250" fill="hold"/>
                                        <p:tgtEl>
                                          <p:spTgt spid="2050"/>
                                        </p:tgtEl>
                                        <p:attrNameLst>
                                          <p:attrName>ppt_h</p:attrName>
                                        </p:attrNameLst>
                                      </p:cBhvr>
                                      <p:tavLst>
                                        <p:tav tm="0">
                                          <p:val>
                                            <p:fltVal val="0"/>
                                          </p:val>
                                        </p:tav>
                                        <p:tav tm="100000">
                                          <p:val>
                                            <p:strVal val="#ppt_h"/>
                                          </p:val>
                                        </p:tav>
                                      </p:tavLst>
                                    </p:anim>
                                    <p:animEffect transition="in" filter="fade">
                                      <p:cBhvr>
                                        <p:cTn id="9"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1579</TotalTime>
  <Words>1702</Words>
  <Application>Microsoft Office PowerPoint</Application>
  <PresentationFormat>Custom</PresentationFormat>
  <Paragraphs>328</Paragraphs>
  <Slides>37</Slides>
  <Notes>4</Notes>
  <HiddenSlides>0</HiddenSlides>
  <MMClips>3</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Clarity</vt:lpstr>
      <vt:lpstr>SUMMER INTERNSHIP/TRAINING on NEURAL NETWORKs</vt:lpstr>
      <vt:lpstr>AGENDA</vt:lpstr>
      <vt:lpstr>INTRODUCTION</vt:lpstr>
      <vt:lpstr>PowerPoint Presentation</vt:lpstr>
      <vt:lpstr>LITERATURE SURVEY </vt:lpstr>
      <vt:lpstr>CUDA</vt:lpstr>
      <vt:lpstr>MNIST Database</vt:lpstr>
      <vt:lpstr>using bounding-box normalization </vt:lpstr>
      <vt:lpstr>PowerPoint Presentation</vt:lpstr>
      <vt:lpstr>Neural Network</vt:lpstr>
      <vt:lpstr>Key points: </vt:lpstr>
      <vt:lpstr>PowerPoint Presentation</vt:lpstr>
      <vt:lpstr>PowerPoint Presentation</vt:lpstr>
      <vt:lpstr>PowerPoint Presentation</vt:lpstr>
      <vt:lpstr>Recurrent Neural Networks</vt:lpstr>
      <vt:lpstr>Convolutional Neural Networks</vt:lpstr>
      <vt:lpstr>De-Convolutional Neural Networks</vt:lpstr>
      <vt:lpstr>Modular Neural Networks</vt:lpstr>
      <vt:lpstr>Neural Networks</vt:lpstr>
      <vt:lpstr>PowerPoint Presentation</vt:lpstr>
      <vt:lpstr>PyTorch </vt:lpstr>
      <vt:lpstr>CROSSENTROPYLOSS</vt:lpstr>
      <vt:lpstr>TORCH.OPTIM </vt:lpstr>
      <vt:lpstr>PowerPoint Presentation</vt:lpstr>
      <vt:lpstr>TorchVision</vt:lpstr>
      <vt:lpstr>INTRODUCTION TO PROJECT</vt:lpstr>
      <vt:lpstr>WHY THIS PROJECT HAS BEEN CHOSEN?</vt:lpstr>
      <vt:lpstr>PROJECT MODULES </vt:lpstr>
      <vt:lpstr>FEASIBILITY STUDY</vt:lpstr>
      <vt:lpstr>REQUIREMENT SPECIFICATION </vt:lpstr>
      <vt:lpstr>SYSTEM DESIGN</vt:lpstr>
      <vt:lpstr>SNAPSHOT FOR TRAINING</vt:lpstr>
      <vt:lpstr>Phase 2 :</vt:lpstr>
      <vt:lpstr>Phase 3:</vt:lpstr>
      <vt:lpstr>TRAINING SNAPSHOT :</vt:lpstr>
      <vt:lpstr>Dataset Snapshot</vt:lpstr>
      <vt:lpstr>PowerPoint Presentation</vt:lpstr>
    </vt:vector>
  </TitlesOfParts>
  <Company>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MNIST_FNN PROJECT</dc:title>
  <dc:creator>Ajay Parashar;PIYUSHA VARSHNEY</dc:creator>
  <cp:lastModifiedBy>LENOVO</cp:lastModifiedBy>
  <cp:revision>151</cp:revision>
  <dcterms:created xsi:type="dcterms:W3CDTF">2017-09-07T17:30:12Z</dcterms:created>
  <dcterms:modified xsi:type="dcterms:W3CDTF">2023-11-28T17:36:03Z</dcterms:modified>
  <cp:category>PROJECT</cp:category>
</cp:coreProperties>
</file>